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61" r:id="rId3"/>
    <p:sldId id="312" r:id="rId4"/>
    <p:sldId id="294" r:id="rId5"/>
    <p:sldId id="306" r:id="rId6"/>
    <p:sldId id="280" r:id="rId7"/>
    <p:sldId id="308" r:id="rId8"/>
    <p:sldId id="309" r:id="rId9"/>
  </p:sldIdLst>
  <p:sldSz cx="12192000" cy="6858000"/>
  <p:notesSz cx="6669088" cy="9926638"/>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bora Loudová Stralczynská" initials="BLS" lastIdx="1" clrIdx="0">
    <p:extLst>
      <p:ext uri="{19B8F6BF-5375-455C-9EA6-DF929625EA0E}">
        <p15:presenceInfo xmlns:p15="http://schemas.microsoft.com/office/powerpoint/2012/main" userId="Barbora Loudová Stralczynská"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Tmavý štýl 2 - zvýraznenie 1/zvýrazneni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Stredný štýl 4 - zvýrazneni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58"/>
    <p:restoredTop sz="88015" autoAdjust="0"/>
  </p:normalViewPr>
  <p:slideViewPr>
    <p:cSldViewPr snapToGrid="0" snapToObjects="1">
      <p:cViewPr varScale="1">
        <p:scale>
          <a:sx n="65" d="100"/>
          <a:sy n="65" d="100"/>
        </p:scale>
        <p:origin x="660"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US"/>
          </a:p>
        </p:txBody>
      </p:sp>
      <p:sp>
        <p:nvSpPr>
          <p:cNvPr id="3" name="Zástupný objekt pre dátum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D700F505-2A24-4B0E-8FE8-1CFD4BDD7777}" type="datetimeFigureOut">
              <a:rPr lang="en-US" smtClean="0"/>
              <a:t>9/24/2025</a:t>
            </a:fld>
            <a:endParaRPr lang="en-US"/>
          </a:p>
        </p:txBody>
      </p:sp>
      <p:sp>
        <p:nvSpPr>
          <p:cNvPr id="4" name="Zástupný objekt pre obrázok snímky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Zástupný objekt pre poznámky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6" name="Zástupný objekt pre pätu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US"/>
          </a:p>
        </p:txBody>
      </p:sp>
      <p:sp>
        <p:nvSpPr>
          <p:cNvPr id="7" name="Zástupný objekt pre číslo snímky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B8AFADB6-0308-405F-956E-A57C726FFF56}" type="slidenum">
              <a:rPr lang="en-US" smtClean="0"/>
              <a:t>‹#›</a:t>
            </a:fld>
            <a:endParaRPr lang="en-US"/>
          </a:p>
        </p:txBody>
      </p:sp>
    </p:spTree>
    <p:extLst>
      <p:ext uri="{BB962C8B-B14F-4D97-AF65-F5344CB8AC3E}">
        <p14:creationId xmlns:p14="http://schemas.microsoft.com/office/powerpoint/2010/main" val="3611453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US" dirty="0"/>
          </a:p>
        </p:txBody>
      </p:sp>
      <p:sp>
        <p:nvSpPr>
          <p:cNvPr id="4" name="Zástupný objekt pre číslo snímky 3"/>
          <p:cNvSpPr>
            <a:spLocks noGrp="1"/>
          </p:cNvSpPr>
          <p:nvPr>
            <p:ph type="sldNum" sz="quarter" idx="10"/>
          </p:nvPr>
        </p:nvSpPr>
        <p:spPr/>
        <p:txBody>
          <a:bodyPr/>
          <a:lstStyle/>
          <a:p>
            <a:fld id="{B8AFADB6-0308-405F-956E-A57C726FFF56}" type="slidenum">
              <a:rPr lang="en-US" smtClean="0"/>
              <a:t>1</a:t>
            </a:fld>
            <a:endParaRPr lang="en-US"/>
          </a:p>
        </p:txBody>
      </p:sp>
    </p:spTree>
    <p:extLst>
      <p:ext uri="{BB962C8B-B14F-4D97-AF65-F5344CB8AC3E}">
        <p14:creationId xmlns:p14="http://schemas.microsoft.com/office/powerpoint/2010/main" val="2975766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5"/>
          </p:nvPr>
        </p:nvSpPr>
        <p:spPr/>
        <p:txBody>
          <a:bodyPr/>
          <a:lstStyle/>
          <a:p>
            <a:fld id="{B8AFADB6-0308-405F-956E-A57C726FFF56}" type="slidenum">
              <a:rPr lang="en-US" smtClean="0"/>
              <a:t>3</a:t>
            </a:fld>
            <a:endParaRPr lang="en-US"/>
          </a:p>
        </p:txBody>
      </p:sp>
    </p:spTree>
    <p:extLst>
      <p:ext uri="{BB962C8B-B14F-4D97-AF65-F5344CB8AC3E}">
        <p14:creationId xmlns:p14="http://schemas.microsoft.com/office/powerpoint/2010/main" val="183539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sk-SK"/>
              <a:t>Kliknite sem a upravte štýly predlohy textu</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Kliknite sem a upravte štýl predlohy podnadpisov</a:t>
            </a:r>
          </a:p>
        </p:txBody>
      </p:sp>
      <p:sp>
        <p:nvSpPr>
          <p:cNvPr id="4" name="Zástupný objekt pre dátum 3"/>
          <p:cNvSpPr>
            <a:spLocks noGrp="1"/>
          </p:cNvSpPr>
          <p:nvPr>
            <p:ph type="dt" sz="half" idx="10"/>
          </p:nvPr>
        </p:nvSpPr>
        <p:spPr/>
        <p:txBody>
          <a:bodyPr/>
          <a:lstStyle/>
          <a:p>
            <a:fld id="{C9591BDB-13CB-244D-B0E7-54357466F2FC}" type="datetimeFigureOut">
              <a:rPr lang="sk-SK" smtClean="0"/>
              <a:t>24. 9. 2025</a:t>
            </a:fld>
            <a:endParaRPr lang="sk-SK"/>
          </a:p>
        </p:txBody>
      </p:sp>
      <p:sp>
        <p:nvSpPr>
          <p:cNvPr id="5" name="Zástupný objekt pre pätu 4"/>
          <p:cNvSpPr>
            <a:spLocks noGrp="1"/>
          </p:cNvSpPr>
          <p:nvPr>
            <p:ph type="ftr" sz="quarter" idx="11"/>
          </p:nvPr>
        </p:nvSpPr>
        <p:spPr/>
        <p:txBody>
          <a:bodyPr/>
          <a:lstStyle/>
          <a:p>
            <a:endParaRPr lang="sk-SK"/>
          </a:p>
        </p:txBody>
      </p:sp>
      <p:sp>
        <p:nvSpPr>
          <p:cNvPr id="6" name="Zástupný objekt pre číslo snímky 5"/>
          <p:cNvSpPr>
            <a:spLocks noGrp="1"/>
          </p:cNvSpPr>
          <p:nvPr>
            <p:ph type="sldNum" sz="quarter" idx="12"/>
          </p:nvPr>
        </p:nvSpPr>
        <p:spPr/>
        <p:txBody>
          <a:bodyPr/>
          <a:lstStyle/>
          <a:p>
            <a:fld id="{E7B468F4-EE5C-B344-8317-3980B5F8859A}" type="slidenum">
              <a:rPr lang="sk-SK" smtClean="0"/>
              <a:t>‹#›</a:t>
            </a:fld>
            <a:endParaRPr lang="sk-SK"/>
          </a:p>
        </p:txBody>
      </p:sp>
    </p:spTree>
    <p:extLst>
      <p:ext uri="{BB962C8B-B14F-4D97-AF65-F5344CB8AC3E}">
        <p14:creationId xmlns:p14="http://schemas.microsoft.com/office/powerpoint/2010/main" val="1319563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Kliknite sem a upravte štýly predlohy textu</a:t>
            </a:r>
            <a:endParaRPr lang="en-GB"/>
          </a:p>
        </p:txBody>
      </p:sp>
      <p:sp>
        <p:nvSpPr>
          <p:cNvPr id="3" name="Zástupný objekt pre zvislý text 2"/>
          <p:cNvSpPr>
            <a:spLocks noGrp="1"/>
          </p:cNvSpPr>
          <p:nvPr>
            <p:ph type="body" orient="vert" idx="1"/>
          </p:nvPr>
        </p:nvSpPr>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p:cNvSpPr>
            <a:spLocks noGrp="1"/>
          </p:cNvSpPr>
          <p:nvPr>
            <p:ph type="dt" sz="half" idx="10"/>
          </p:nvPr>
        </p:nvSpPr>
        <p:spPr/>
        <p:txBody>
          <a:bodyPr/>
          <a:lstStyle/>
          <a:p>
            <a:fld id="{C9591BDB-13CB-244D-B0E7-54357466F2FC}" type="datetimeFigureOut">
              <a:rPr lang="sk-SK" smtClean="0"/>
              <a:t>24. 9. 2025</a:t>
            </a:fld>
            <a:endParaRPr lang="sk-SK"/>
          </a:p>
        </p:txBody>
      </p:sp>
      <p:sp>
        <p:nvSpPr>
          <p:cNvPr id="5" name="Zástupný objekt pre pätu 4"/>
          <p:cNvSpPr>
            <a:spLocks noGrp="1"/>
          </p:cNvSpPr>
          <p:nvPr>
            <p:ph type="ftr" sz="quarter" idx="11"/>
          </p:nvPr>
        </p:nvSpPr>
        <p:spPr/>
        <p:txBody>
          <a:bodyPr/>
          <a:lstStyle/>
          <a:p>
            <a:endParaRPr lang="sk-SK"/>
          </a:p>
        </p:txBody>
      </p:sp>
      <p:sp>
        <p:nvSpPr>
          <p:cNvPr id="6" name="Zástupný objekt pre číslo snímky 5"/>
          <p:cNvSpPr>
            <a:spLocks noGrp="1"/>
          </p:cNvSpPr>
          <p:nvPr>
            <p:ph type="sldNum" sz="quarter" idx="12"/>
          </p:nvPr>
        </p:nvSpPr>
        <p:spPr/>
        <p:txBody>
          <a:bodyPr/>
          <a:lstStyle/>
          <a:p>
            <a:fld id="{E7B468F4-EE5C-B344-8317-3980B5F8859A}" type="slidenum">
              <a:rPr lang="sk-SK" smtClean="0"/>
              <a:t>‹#›</a:t>
            </a:fld>
            <a:endParaRPr lang="sk-SK"/>
          </a:p>
        </p:txBody>
      </p:sp>
    </p:spTree>
    <p:extLst>
      <p:ext uri="{BB962C8B-B14F-4D97-AF65-F5344CB8AC3E}">
        <p14:creationId xmlns:p14="http://schemas.microsoft.com/office/powerpoint/2010/main" val="599542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8724900" y="365125"/>
            <a:ext cx="2628900" cy="5811838"/>
          </a:xfrm>
        </p:spPr>
        <p:txBody>
          <a:bodyPr vert="eaVert"/>
          <a:lstStyle/>
          <a:p>
            <a:r>
              <a:rPr lang="sk-SK"/>
              <a:t>Kliknite sem a upravte štýly predlohy textu</a:t>
            </a:r>
            <a:endParaRPr lang="en-GB"/>
          </a:p>
        </p:txBody>
      </p:sp>
      <p:sp>
        <p:nvSpPr>
          <p:cNvPr id="3" name="Zástupný objekt pre zvislý text 2"/>
          <p:cNvSpPr>
            <a:spLocks noGrp="1"/>
          </p:cNvSpPr>
          <p:nvPr>
            <p:ph type="body" orient="vert" idx="1"/>
          </p:nvPr>
        </p:nvSpPr>
        <p:spPr>
          <a:xfrm>
            <a:off x="838200" y="365125"/>
            <a:ext cx="7734300" cy="5811838"/>
          </a:xfrm>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p:cNvSpPr>
            <a:spLocks noGrp="1"/>
          </p:cNvSpPr>
          <p:nvPr>
            <p:ph type="dt" sz="half" idx="10"/>
          </p:nvPr>
        </p:nvSpPr>
        <p:spPr/>
        <p:txBody>
          <a:bodyPr/>
          <a:lstStyle/>
          <a:p>
            <a:fld id="{C9591BDB-13CB-244D-B0E7-54357466F2FC}" type="datetimeFigureOut">
              <a:rPr lang="sk-SK" smtClean="0"/>
              <a:t>24. 9. 2025</a:t>
            </a:fld>
            <a:endParaRPr lang="sk-SK"/>
          </a:p>
        </p:txBody>
      </p:sp>
      <p:sp>
        <p:nvSpPr>
          <p:cNvPr id="5" name="Zástupný objekt pre pätu 4"/>
          <p:cNvSpPr>
            <a:spLocks noGrp="1"/>
          </p:cNvSpPr>
          <p:nvPr>
            <p:ph type="ftr" sz="quarter" idx="11"/>
          </p:nvPr>
        </p:nvSpPr>
        <p:spPr/>
        <p:txBody>
          <a:bodyPr/>
          <a:lstStyle/>
          <a:p>
            <a:endParaRPr lang="sk-SK"/>
          </a:p>
        </p:txBody>
      </p:sp>
      <p:sp>
        <p:nvSpPr>
          <p:cNvPr id="6" name="Zástupný objekt pre číslo snímky 5"/>
          <p:cNvSpPr>
            <a:spLocks noGrp="1"/>
          </p:cNvSpPr>
          <p:nvPr>
            <p:ph type="sldNum" sz="quarter" idx="12"/>
          </p:nvPr>
        </p:nvSpPr>
        <p:spPr/>
        <p:txBody>
          <a:bodyPr/>
          <a:lstStyle/>
          <a:p>
            <a:fld id="{E7B468F4-EE5C-B344-8317-3980B5F8859A}" type="slidenum">
              <a:rPr lang="sk-SK" smtClean="0"/>
              <a:t>‹#›</a:t>
            </a:fld>
            <a:endParaRPr lang="sk-SK"/>
          </a:p>
        </p:txBody>
      </p:sp>
    </p:spTree>
    <p:extLst>
      <p:ext uri="{BB962C8B-B14F-4D97-AF65-F5344CB8AC3E}">
        <p14:creationId xmlns:p14="http://schemas.microsoft.com/office/powerpoint/2010/main" val="519895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Kliknite sem a upravte štýly predlohy textu</a:t>
            </a:r>
          </a:p>
        </p:txBody>
      </p:sp>
      <p:sp>
        <p:nvSpPr>
          <p:cNvPr id="3" name="Zástupný objekt pre obsah 2"/>
          <p:cNvSpPr>
            <a:spLocks noGrp="1"/>
          </p:cNvSpPr>
          <p:nvPr>
            <p:ph idx="1"/>
          </p:nvPr>
        </p:nvSpPr>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p:cNvSpPr>
            <a:spLocks noGrp="1"/>
          </p:cNvSpPr>
          <p:nvPr>
            <p:ph type="dt" sz="half" idx="10"/>
          </p:nvPr>
        </p:nvSpPr>
        <p:spPr/>
        <p:txBody>
          <a:bodyPr/>
          <a:lstStyle/>
          <a:p>
            <a:fld id="{C9591BDB-13CB-244D-B0E7-54357466F2FC}" type="datetimeFigureOut">
              <a:rPr lang="sk-SK" smtClean="0"/>
              <a:t>24. 9. 2025</a:t>
            </a:fld>
            <a:endParaRPr lang="sk-SK"/>
          </a:p>
        </p:txBody>
      </p:sp>
      <p:sp>
        <p:nvSpPr>
          <p:cNvPr id="5" name="Zástupný objekt pre pätu 4"/>
          <p:cNvSpPr>
            <a:spLocks noGrp="1"/>
          </p:cNvSpPr>
          <p:nvPr>
            <p:ph type="ftr" sz="quarter" idx="11"/>
          </p:nvPr>
        </p:nvSpPr>
        <p:spPr/>
        <p:txBody>
          <a:bodyPr/>
          <a:lstStyle/>
          <a:p>
            <a:endParaRPr lang="sk-SK"/>
          </a:p>
        </p:txBody>
      </p:sp>
      <p:sp>
        <p:nvSpPr>
          <p:cNvPr id="6" name="Zástupný objekt pre číslo snímky 5"/>
          <p:cNvSpPr>
            <a:spLocks noGrp="1"/>
          </p:cNvSpPr>
          <p:nvPr>
            <p:ph type="sldNum" sz="quarter" idx="12"/>
          </p:nvPr>
        </p:nvSpPr>
        <p:spPr/>
        <p:txBody>
          <a:bodyPr/>
          <a:lstStyle/>
          <a:p>
            <a:fld id="{E7B468F4-EE5C-B344-8317-3980B5F8859A}" type="slidenum">
              <a:rPr lang="sk-SK" smtClean="0"/>
              <a:t>‹#›</a:t>
            </a:fld>
            <a:endParaRPr lang="sk-SK"/>
          </a:p>
        </p:txBody>
      </p:sp>
    </p:spTree>
    <p:extLst>
      <p:ext uri="{BB962C8B-B14F-4D97-AF65-F5344CB8AC3E}">
        <p14:creationId xmlns:p14="http://schemas.microsoft.com/office/powerpoint/2010/main" val="834962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sk-SK"/>
              <a:t>Kliknite sem a upravte štýly predlohy textu</a:t>
            </a:r>
            <a:endParaRPr lang="en-GB"/>
          </a:p>
        </p:txBody>
      </p:sp>
      <p:sp>
        <p:nvSpPr>
          <p:cNvPr id="3" name="Zástupný objekt pre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a:t>Kliknite sem a upravte štýly predlohy textu</a:t>
            </a:r>
          </a:p>
        </p:txBody>
      </p:sp>
      <p:sp>
        <p:nvSpPr>
          <p:cNvPr id="4" name="Zástupný objekt pre dátum 3"/>
          <p:cNvSpPr>
            <a:spLocks noGrp="1"/>
          </p:cNvSpPr>
          <p:nvPr>
            <p:ph type="dt" sz="half" idx="10"/>
          </p:nvPr>
        </p:nvSpPr>
        <p:spPr/>
        <p:txBody>
          <a:bodyPr/>
          <a:lstStyle/>
          <a:p>
            <a:fld id="{C9591BDB-13CB-244D-B0E7-54357466F2FC}" type="datetimeFigureOut">
              <a:rPr lang="sk-SK" smtClean="0"/>
              <a:t>24. 9. 2025</a:t>
            </a:fld>
            <a:endParaRPr lang="sk-SK"/>
          </a:p>
        </p:txBody>
      </p:sp>
      <p:sp>
        <p:nvSpPr>
          <p:cNvPr id="5" name="Zástupný objekt pre pätu 4"/>
          <p:cNvSpPr>
            <a:spLocks noGrp="1"/>
          </p:cNvSpPr>
          <p:nvPr>
            <p:ph type="ftr" sz="quarter" idx="11"/>
          </p:nvPr>
        </p:nvSpPr>
        <p:spPr/>
        <p:txBody>
          <a:bodyPr/>
          <a:lstStyle/>
          <a:p>
            <a:endParaRPr lang="sk-SK"/>
          </a:p>
        </p:txBody>
      </p:sp>
      <p:sp>
        <p:nvSpPr>
          <p:cNvPr id="6" name="Zástupný objekt pre číslo snímky 5"/>
          <p:cNvSpPr>
            <a:spLocks noGrp="1"/>
          </p:cNvSpPr>
          <p:nvPr>
            <p:ph type="sldNum" sz="quarter" idx="12"/>
          </p:nvPr>
        </p:nvSpPr>
        <p:spPr/>
        <p:txBody>
          <a:bodyPr/>
          <a:lstStyle/>
          <a:p>
            <a:fld id="{E7B468F4-EE5C-B344-8317-3980B5F8859A}" type="slidenum">
              <a:rPr lang="sk-SK" smtClean="0"/>
              <a:t>‹#›</a:t>
            </a:fld>
            <a:endParaRPr lang="sk-SK"/>
          </a:p>
        </p:txBody>
      </p:sp>
    </p:spTree>
    <p:extLst>
      <p:ext uri="{BB962C8B-B14F-4D97-AF65-F5344CB8AC3E}">
        <p14:creationId xmlns:p14="http://schemas.microsoft.com/office/powerpoint/2010/main" val="1551243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Kliknite sem a upravte štýly predlohy textu</a:t>
            </a:r>
            <a:endParaRPr lang="en-GB"/>
          </a:p>
        </p:txBody>
      </p:sp>
      <p:sp>
        <p:nvSpPr>
          <p:cNvPr id="3" name="Zástupný objekt pre obsah 2"/>
          <p:cNvSpPr>
            <a:spLocks noGrp="1"/>
          </p:cNvSpPr>
          <p:nvPr>
            <p:ph sz="half" idx="1"/>
          </p:nvPr>
        </p:nvSpPr>
        <p:spPr>
          <a:xfrm>
            <a:off x="838200" y="1825625"/>
            <a:ext cx="5181600" cy="435133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obsah 3"/>
          <p:cNvSpPr>
            <a:spLocks noGrp="1"/>
          </p:cNvSpPr>
          <p:nvPr>
            <p:ph sz="half" idx="2"/>
          </p:nvPr>
        </p:nvSpPr>
        <p:spPr>
          <a:xfrm>
            <a:off x="6172200" y="1825625"/>
            <a:ext cx="5181600" cy="435133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objekt pre dátum 4"/>
          <p:cNvSpPr>
            <a:spLocks noGrp="1"/>
          </p:cNvSpPr>
          <p:nvPr>
            <p:ph type="dt" sz="half" idx="10"/>
          </p:nvPr>
        </p:nvSpPr>
        <p:spPr/>
        <p:txBody>
          <a:bodyPr/>
          <a:lstStyle/>
          <a:p>
            <a:fld id="{C9591BDB-13CB-244D-B0E7-54357466F2FC}" type="datetimeFigureOut">
              <a:rPr lang="sk-SK" smtClean="0"/>
              <a:t>24. 9. 2025</a:t>
            </a:fld>
            <a:endParaRPr lang="sk-SK"/>
          </a:p>
        </p:txBody>
      </p:sp>
      <p:sp>
        <p:nvSpPr>
          <p:cNvPr id="6" name="Zástupný objekt pre pätu 5"/>
          <p:cNvSpPr>
            <a:spLocks noGrp="1"/>
          </p:cNvSpPr>
          <p:nvPr>
            <p:ph type="ftr" sz="quarter" idx="11"/>
          </p:nvPr>
        </p:nvSpPr>
        <p:spPr/>
        <p:txBody>
          <a:bodyPr/>
          <a:lstStyle/>
          <a:p>
            <a:endParaRPr lang="sk-SK"/>
          </a:p>
        </p:txBody>
      </p:sp>
      <p:sp>
        <p:nvSpPr>
          <p:cNvPr id="7" name="Zástupný objekt pre číslo snímky 6"/>
          <p:cNvSpPr>
            <a:spLocks noGrp="1"/>
          </p:cNvSpPr>
          <p:nvPr>
            <p:ph type="sldNum" sz="quarter" idx="12"/>
          </p:nvPr>
        </p:nvSpPr>
        <p:spPr/>
        <p:txBody>
          <a:bodyPr/>
          <a:lstStyle/>
          <a:p>
            <a:fld id="{E7B468F4-EE5C-B344-8317-3980B5F8859A}" type="slidenum">
              <a:rPr lang="sk-SK" smtClean="0"/>
              <a:t>‹#›</a:t>
            </a:fld>
            <a:endParaRPr lang="sk-SK"/>
          </a:p>
        </p:txBody>
      </p:sp>
    </p:spTree>
    <p:extLst>
      <p:ext uri="{BB962C8B-B14F-4D97-AF65-F5344CB8AC3E}">
        <p14:creationId xmlns:p14="http://schemas.microsoft.com/office/powerpoint/2010/main" val="1295945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sk-SK"/>
              <a:t>Kliknite sem a upravte štýly predlohy textu</a:t>
            </a:r>
            <a:endParaRPr lang="en-GB"/>
          </a:p>
        </p:txBody>
      </p:sp>
      <p:sp>
        <p:nvSpPr>
          <p:cNvPr id="3" name="Zástupný objekt pre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Zástupný objekt pre obsah 3"/>
          <p:cNvSpPr>
            <a:spLocks noGrp="1"/>
          </p:cNvSpPr>
          <p:nvPr>
            <p:ph sz="half" idx="2"/>
          </p:nvPr>
        </p:nvSpPr>
        <p:spPr>
          <a:xfrm>
            <a:off x="839788" y="2505075"/>
            <a:ext cx="5157787" cy="368458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objekt pre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Zástupný objekt pre obsah 5"/>
          <p:cNvSpPr>
            <a:spLocks noGrp="1"/>
          </p:cNvSpPr>
          <p:nvPr>
            <p:ph sz="quarter" idx="4"/>
          </p:nvPr>
        </p:nvSpPr>
        <p:spPr>
          <a:xfrm>
            <a:off x="6172200" y="2505075"/>
            <a:ext cx="5183188" cy="368458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7" name="Zástupný objekt pre dátum 6"/>
          <p:cNvSpPr>
            <a:spLocks noGrp="1"/>
          </p:cNvSpPr>
          <p:nvPr>
            <p:ph type="dt" sz="half" idx="10"/>
          </p:nvPr>
        </p:nvSpPr>
        <p:spPr/>
        <p:txBody>
          <a:bodyPr/>
          <a:lstStyle/>
          <a:p>
            <a:fld id="{C9591BDB-13CB-244D-B0E7-54357466F2FC}" type="datetimeFigureOut">
              <a:rPr lang="sk-SK" smtClean="0"/>
              <a:t>24. 9. 2025</a:t>
            </a:fld>
            <a:endParaRPr lang="sk-SK"/>
          </a:p>
        </p:txBody>
      </p:sp>
      <p:sp>
        <p:nvSpPr>
          <p:cNvPr id="8" name="Zástupný objekt pre pätu 7"/>
          <p:cNvSpPr>
            <a:spLocks noGrp="1"/>
          </p:cNvSpPr>
          <p:nvPr>
            <p:ph type="ftr" sz="quarter" idx="11"/>
          </p:nvPr>
        </p:nvSpPr>
        <p:spPr/>
        <p:txBody>
          <a:bodyPr/>
          <a:lstStyle/>
          <a:p>
            <a:endParaRPr lang="sk-SK"/>
          </a:p>
        </p:txBody>
      </p:sp>
      <p:sp>
        <p:nvSpPr>
          <p:cNvPr id="9" name="Zástupný objekt pre číslo snímky 8"/>
          <p:cNvSpPr>
            <a:spLocks noGrp="1"/>
          </p:cNvSpPr>
          <p:nvPr>
            <p:ph type="sldNum" sz="quarter" idx="12"/>
          </p:nvPr>
        </p:nvSpPr>
        <p:spPr/>
        <p:txBody>
          <a:bodyPr/>
          <a:lstStyle/>
          <a:p>
            <a:fld id="{E7B468F4-EE5C-B344-8317-3980B5F8859A}" type="slidenum">
              <a:rPr lang="sk-SK" smtClean="0"/>
              <a:t>‹#›</a:t>
            </a:fld>
            <a:endParaRPr lang="sk-SK"/>
          </a:p>
        </p:txBody>
      </p:sp>
    </p:spTree>
    <p:extLst>
      <p:ext uri="{BB962C8B-B14F-4D97-AF65-F5344CB8AC3E}">
        <p14:creationId xmlns:p14="http://schemas.microsoft.com/office/powerpoint/2010/main" val="1182786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Kliknite sem a upravte štýly predlohy textu</a:t>
            </a:r>
            <a:endParaRPr lang="en-GB"/>
          </a:p>
        </p:txBody>
      </p:sp>
      <p:sp>
        <p:nvSpPr>
          <p:cNvPr id="3" name="Zástupný objekt pre dátum 2"/>
          <p:cNvSpPr>
            <a:spLocks noGrp="1"/>
          </p:cNvSpPr>
          <p:nvPr>
            <p:ph type="dt" sz="half" idx="10"/>
          </p:nvPr>
        </p:nvSpPr>
        <p:spPr/>
        <p:txBody>
          <a:bodyPr/>
          <a:lstStyle/>
          <a:p>
            <a:fld id="{C9591BDB-13CB-244D-B0E7-54357466F2FC}" type="datetimeFigureOut">
              <a:rPr lang="sk-SK" smtClean="0"/>
              <a:t>24. 9. 2025</a:t>
            </a:fld>
            <a:endParaRPr lang="sk-SK"/>
          </a:p>
        </p:txBody>
      </p:sp>
      <p:sp>
        <p:nvSpPr>
          <p:cNvPr id="4" name="Zástupný objekt pre pätu 3"/>
          <p:cNvSpPr>
            <a:spLocks noGrp="1"/>
          </p:cNvSpPr>
          <p:nvPr>
            <p:ph type="ftr" sz="quarter" idx="11"/>
          </p:nvPr>
        </p:nvSpPr>
        <p:spPr/>
        <p:txBody>
          <a:bodyPr/>
          <a:lstStyle/>
          <a:p>
            <a:endParaRPr lang="sk-SK"/>
          </a:p>
        </p:txBody>
      </p:sp>
      <p:sp>
        <p:nvSpPr>
          <p:cNvPr id="5" name="Zástupný objekt pre číslo snímky 4"/>
          <p:cNvSpPr>
            <a:spLocks noGrp="1"/>
          </p:cNvSpPr>
          <p:nvPr>
            <p:ph type="sldNum" sz="quarter" idx="12"/>
          </p:nvPr>
        </p:nvSpPr>
        <p:spPr/>
        <p:txBody>
          <a:bodyPr/>
          <a:lstStyle/>
          <a:p>
            <a:fld id="{E7B468F4-EE5C-B344-8317-3980B5F8859A}" type="slidenum">
              <a:rPr lang="sk-SK" smtClean="0"/>
              <a:t>‹#›</a:t>
            </a:fld>
            <a:endParaRPr lang="sk-SK"/>
          </a:p>
        </p:txBody>
      </p:sp>
    </p:spTree>
    <p:extLst>
      <p:ext uri="{BB962C8B-B14F-4D97-AF65-F5344CB8AC3E}">
        <p14:creationId xmlns:p14="http://schemas.microsoft.com/office/powerpoint/2010/main" val="1987262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objekt pre dátum 1"/>
          <p:cNvSpPr>
            <a:spLocks noGrp="1"/>
          </p:cNvSpPr>
          <p:nvPr>
            <p:ph type="dt" sz="half" idx="10"/>
          </p:nvPr>
        </p:nvSpPr>
        <p:spPr/>
        <p:txBody>
          <a:bodyPr/>
          <a:lstStyle/>
          <a:p>
            <a:fld id="{C9591BDB-13CB-244D-B0E7-54357466F2FC}" type="datetimeFigureOut">
              <a:rPr lang="sk-SK" smtClean="0"/>
              <a:t>24. 9. 2025</a:t>
            </a:fld>
            <a:endParaRPr lang="sk-SK"/>
          </a:p>
        </p:txBody>
      </p:sp>
      <p:sp>
        <p:nvSpPr>
          <p:cNvPr id="3" name="Zástupný objekt pre pätu 2"/>
          <p:cNvSpPr>
            <a:spLocks noGrp="1"/>
          </p:cNvSpPr>
          <p:nvPr>
            <p:ph type="ftr" sz="quarter" idx="11"/>
          </p:nvPr>
        </p:nvSpPr>
        <p:spPr/>
        <p:txBody>
          <a:bodyPr/>
          <a:lstStyle/>
          <a:p>
            <a:endParaRPr lang="sk-SK"/>
          </a:p>
        </p:txBody>
      </p:sp>
      <p:sp>
        <p:nvSpPr>
          <p:cNvPr id="4" name="Zástupný objekt pre číslo snímky 3"/>
          <p:cNvSpPr>
            <a:spLocks noGrp="1"/>
          </p:cNvSpPr>
          <p:nvPr>
            <p:ph type="sldNum" sz="quarter" idx="12"/>
          </p:nvPr>
        </p:nvSpPr>
        <p:spPr/>
        <p:txBody>
          <a:bodyPr/>
          <a:lstStyle/>
          <a:p>
            <a:fld id="{E7B468F4-EE5C-B344-8317-3980B5F8859A}" type="slidenum">
              <a:rPr lang="sk-SK" smtClean="0"/>
              <a:t>‹#›</a:t>
            </a:fld>
            <a:endParaRPr lang="sk-SK"/>
          </a:p>
        </p:txBody>
      </p:sp>
    </p:spTree>
    <p:extLst>
      <p:ext uri="{BB962C8B-B14F-4D97-AF65-F5344CB8AC3E}">
        <p14:creationId xmlns:p14="http://schemas.microsoft.com/office/powerpoint/2010/main" val="102599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sk-SK"/>
              <a:t>Kliknite sem a upravte štýly predlohy textu</a:t>
            </a:r>
            <a:endParaRPr lang="en-GB"/>
          </a:p>
        </p:txBody>
      </p:sp>
      <p:sp>
        <p:nvSpPr>
          <p:cNvPr id="3" name="Zástupný objekt pre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p:cNvSpPr>
            <a:spLocks noGrp="1"/>
          </p:cNvSpPr>
          <p:nvPr>
            <p:ph type="dt" sz="half" idx="10"/>
          </p:nvPr>
        </p:nvSpPr>
        <p:spPr/>
        <p:txBody>
          <a:bodyPr/>
          <a:lstStyle/>
          <a:p>
            <a:fld id="{C9591BDB-13CB-244D-B0E7-54357466F2FC}" type="datetimeFigureOut">
              <a:rPr lang="sk-SK" smtClean="0"/>
              <a:t>24. 9. 2025</a:t>
            </a:fld>
            <a:endParaRPr lang="sk-SK"/>
          </a:p>
        </p:txBody>
      </p:sp>
      <p:sp>
        <p:nvSpPr>
          <p:cNvPr id="6" name="Zástupný objekt pre pätu 5"/>
          <p:cNvSpPr>
            <a:spLocks noGrp="1"/>
          </p:cNvSpPr>
          <p:nvPr>
            <p:ph type="ftr" sz="quarter" idx="11"/>
          </p:nvPr>
        </p:nvSpPr>
        <p:spPr/>
        <p:txBody>
          <a:bodyPr/>
          <a:lstStyle/>
          <a:p>
            <a:endParaRPr lang="sk-SK"/>
          </a:p>
        </p:txBody>
      </p:sp>
      <p:sp>
        <p:nvSpPr>
          <p:cNvPr id="7" name="Zástupný objekt pre číslo snímky 6"/>
          <p:cNvSpPr>
            <a:spLocks noGrp="1"/>
          </p:cNvSpPr>
          <p:nvPr>
            <p:ph type="sldNum" sz="quarter" idx="12"/>
          </p:nvPr>
        </p:nvSpPr>
        <p:spPr/>
        <p:txBody>
          <a:bodyPr/>
          <a:lstStyle/>
          <a:p>
            <a:fld id="{E7B468F4-EE5C-B344-8317-3980B5F8859A}" type="slidenum">
              <a:rPr lang="sk-SK" smtClean="0"/>
              <a:t>‹#›</a:t>
            </a:fld>
            <a:endParaRPr lang="sk-SK"/>
          </a:p>
        </p:txBody>
      </p:sp>
    </p:spTree>
    <p:extLst>
      <p:ext uri="{BB962C8B-B14F-4D97-AF65-F5344CB8AC3E}">
        <p14:creationId xmlns:p14="http://schemas.microsoft.com/office/powerpoint/2010/main" val="2116231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sk-SK"/>
              <a:t>Kliknite sem a upravte štýly predlohy textu</a:t>
            </a:r>
            <a:endParaRPr lang="en-GB"/>
          </a:p>
        </p:txBody>
      </p:sp>
      <p:sp>
        <p:nvSpPr>
          <p:cNvPr id="3" name="Zástupný objekt pre obrázo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objekt pre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p:cNvSpPr>
            <a:spLocks noGrp="1"/>
          </p:cNvSpPr>
          <p:nvPr>
            <p:ph type="dt" sz="half" idx="10"/>
          </p:nvPr>
        </p:nvSpPr>
        <p:spPr/>
        <p:txBody>
          <a:bodyPr/>
          <a:lstStyle/>
          <a:p>
            <a:fld id="{C9591BDB-13CB-244D-B0E7-54357466F2FC}" type="datetimeFigureOut">
              <a:rPr lang="sk-SK" smtClean="0"/>
              <a:t>24. 9. 2025</a:t>
            </a:fld>
            <a:endParaRPr lang="sk-SK"/>
          </a:p>
        </p:txBody>
      </p:sp>
      <p:sp>
        <p:nvSpPr>
          <p:cNvPr id="6" name="Zástupný objekt pre pätu 5"/>
          <p:cNvSpPr>
            <a:spLocks noGrp="1"/>
          </p:cNvSpPr>
          <p:nvPr>
            <p:ph type="ftr" sz="quarter" idx="11"/>
          </p:nvPr>
        </p:nvSpPr>
        <p:spPr/>
        <p:txBody>
          <a:bodyPr/>
          <a:lstStyle/>
          <a:p>
            <a:endParaRPr lang="sk-SK"/>
          </a:p>
        </p:txBody>
      </p:sp>
      <p:sp>
        <p:nvSpPr>
          <p:cNvPr id="7" name="Zástupný objekt pre číslo snímky 6"/>
          <p:cNvSpPr>
            <a:spLocks noGrp="1"/>
          </p:cNvSpPr>
          <p:nvPr>
            <p:ph type="sldNum" sz="quarter" idx="12"/>
          </p:nvPr>
        </p:nvSpPr>
        <p:spPr/>
        <p:txBody>
          <a:bodyPr/>
          <a:lstStyle/>
          <a:p>
            <a:fld id="{E7B468F4-EE5C-B344-8317-3980B5F8859A}" type="slidenum">
              <a:rPr lang="sk-SK" smtClean="0"/>
              <a:t>‹#›</a:t>
            </a:fld>
            <a:endParaRPr lang="sk-SK"/>
          </a:p>
        </p:txBody>
      </p:sp>
    </p:spTree>
    <p:extLst>
      <p:ext uri="{BB962C8B-B14F-4D97-AF65-F5344CB8AC3E}">
        <p14:creationId xmlns:p14="http://schemas.microsoft.com/office/powerpoint/2010/main" val="871448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k-SK"/>
              <a:t>Kliknite sem a upravte štýly predlohy textu</a:t>
            </a:r>
          </a:p>
        </p:txBody>
      </p:sp>
      <p:sp>
        <p:nvSpPr>
          <p:cNvPr id="3" name="Zástupný objekt pre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591BDB-13CB-244D-B0E7-54357466F2FC}" type="datetimeFigureOut">
              <a:rPr lang="sk-SK" smtClean="0"/>
              <a:t>24. 9. 2025</a:t>
            </a:fld>
            <a:endParaRPr lang="sk-SK"/>
          </a:p>
        </p:txBody>
      </p:sp>
      <p:sp>
        <p:nvSpPr>
          <p:cNvPr id="5" name="Zástupný objekt pre pät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objekt pre číslo snímky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B468F4-EE5C-B344-8317-3980B5F8859A}" type="slidenum">
              <a:rPr lang="sk-SK" smtClean="0"/>
              <a:t>‹#›</a:t>
            </a:fld>
            <a:endParaRPr lang="sk-SK"/>
          </a:p>
        </p:txBody>
      </p:sp>
    </p:spTree>
    <p:extLst>
      <p:ext uri="{BB962C8B-B14F-4D97-AF65-F5344CB8AC3E}">
        <p14:creationId xmlns:p14="http://schemas.microsoft.com/office/powerpoint/2010/main" val="1949385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barbora.loudova@pedf.cuni.cz"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mailto:barbora.loudova@pedf.cuni.cz" TargetMode="External"/><Relationship Id="rId2" Type="http://schemas.openxmlformats.org/officeDocument/2006/relationships/hyperlink" Target="mailto:jana.stara@pedf.cuni.cz" TargetMode="External"/><Relationship Id="rId1" Type="http://schemas.openxmlformats.org/officeDocument/2006/relationships/slideLayout" Target="../slideLayouts/slideLayout2.xml"/><Relationship Id="rId4" Type="http://schemas.openxmlformats.org/officeDocument/2006/relationships/hyperlink" Target="mailto:petra.vallin@pedf.cuni.cz"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438275" y="23471"/>
            <a:ext cx="9144000" cy="1485840"/>
          </a:xfrm>
        </p:spPr>
        <p:txBody>
          <a:bodyPr/>
          <a:lstStyle/>
          <a:p>
            <a:r>
              <a:rPr lang="sk-SK" dirty="0"/>
              <a:t>Erasmus </a:t>
            </a:r>
            <a:r>
              <a:rPr lang="sk-SK" dirty="0" err="1"/>
              <a:t>info</a:t>
            </a:r>
            <a:r>
              <a:rPr lang="sk-SK" dirty="0"/>
              <a:t> </a:t>
            </a:r>
            <a:r>
              <a:rPr lang="en-US" dirty="0"/>
              <a:t>meeting</a:t>
            </a:r>
          </a:p>
        </p:txBody>
      </p:sp>
      <p:sp>
        <p:nvSpPr>
          <p:cNvPr id="3" name="Podnadpis 2"/>
          <p:cNvSpPr>
            <a:spLocks noGrp="1"/>
          </p:cNvSpPr>
          <p:nvPr>
            <p:ph type="subTitle" idx="1"/>
          </p:nvPr>
        </p:nvSpPr>
        <p:spPr>
          <a:xfrm>
            <a:off x="509046" y="2620652"/>
            <a:ext cx="11076495" cy="1767199"/>
          </a:xfrm>
        </p:spPr>
        <p:txBody>
          <a:bodyPr>
            <a:normAutofit/>
          </a:bodyPr>
          <a:lstStyle/>
          <a:p>
            <a:r>
              <a:rPr lang="en-GB" sz="3200" b="1" dirty="0"/>
              <a:t>Department of pre-primary and primary education</a:t>
            </a:r>
            <a:endParaRPr lang="cs-CZ" sz="3200" b="1" dirty="0"/>
          </a:p>
          <a:p>
            <a:r>
              <a:rPr lang="cs-CZ" sz="3200" b="1" dirty="0"/>
              <a:t>COURSES</a:t>
            </a:r>
          </a:p>
          <a:p>
            <a:r>
              <a:rPr lang="cs-CZ" sz="3200" b="1" dirty="0"/>
              <a:t>WINTER SEMESTR 2025/2026</a:t>
            </a:r>
            <a:r>
              <a:rPr lang="en-GB" sz="3200" b="1" dirty="0"/>
              <a:t> </a:t>
            </a:r>
            <a:endParaRPr lang="cs-CZ" sz="3200" b="1" dirty="0"/>
          </a:p>
        </p:txBody>
      </p:sp>
      <p:pic>
        <p:nvPicPr>
          <p:cNvPr id="4" name="Obrázek 3">
            <a:extLst>
              <a:ext uri="{FF2B5EF4-FFF2-40B4-BE49-F238E27FC236}">
                <a16:creationId xmlns:a16="http://schemas.microsoft.com/office/drawing/2014/main" id="{FA5E8C6E-319E-4D2F-9724-08121CF560E4}"/>
              </a:ext>
            </a:extLst>
          </p:cNvPr>
          <p:cNvPicPr>
            <a:picLocks noChangeAspect="1"/>
          </p:cNvPicPr>
          <p:nvPr/>
        </p:nvPicPr>
        <p:blipFill rotWithShape="1">
          <a:blip r:embed="rId3"/>
          <a:srcRect t="11722" b="64835"/>
          <a:stretch/>
        </p:blipFill>
        <p:spPr>
          <a:xfrm>
            <a:off x="0" y="311499"/>
            <a:ext cx="12192000" cy="1607736"/>
          </a:xfrm>
          <a:prstGeom prst="rect">
            <a:avLst/>
          </a:prstGeom>
        </p:spPr>
      </p:pic>
      <p:pic>
        <p:nvPicPr>
          <p:cNvPr id="3074" name="Picture 2" descr="https://pedf.cuni.cz/PEDFEN-1-version1-afoto.jpg">
            <a:extLst>
              <a:ext uri="{FF2B5EF4-FFF2-40B4-BE49-F238E27FC236}">
                <a16:creationId xmlns:a16="http://schemas.microsoft.com/office/drawing/2014/main" id="{81F960AB-CA6F-4238-A856-AEC6572F1D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9880" y="4758523"/>
            <a:ext cx="10344150" cy="194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1251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4" name="Rectangle 2053">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1136397" y="1893455"/>
            <a:ext cx="5837058" cy="1073020"/>
          </a:xfrm>
        </p:spPr>
        <p:txBody>
          <a:bodyPr anchor="b">
            <a:noAutofit/>
          </a:bodyPr>
          <a:lstStyle/>
          <a:p>
            <a:r>
              <a:rPr lang="cs-CZ" sz="3200" b="1" dirty="0" err="1"/>
              <a:t>Contact</a:t>
            </a:r>
            <a:r>
              <a:rPr lang="cs-CZ" sz="3200" b="1" dirty="0"/>
              <a:t> person and </a:t>
            </a:r>
            <a:r>
              <a:rPr lang="cs-CZ" sz="3200" b="1" dirty="0" err="1"/>
              <a:t>information</a:t>
            </a:r>
            <a:endParaRPr lang="en-GB" sz="3200" b="1" dirty="0"/>
          </a:p>
        </p:txBody>
      </p:sp>
      <p:sp>
        <p:nvSpPr>
          <p:cNvPr id="3" name="Zástupný objekt pre obsah 2"/>
          <p:cNvSpPr>
            <a:spLocks noGrp="1"/>
          </p:cNvSpPr>
          <p:nvPr>
            <p:ph idx="1"/>
          </p:nvPr>
        </p:nvSpPr>
        <p:spPr>
          <a:xfrm>
            <a:off x="1144923" y="3500582"/>
            <a:ext cx="5315189" cy="2440395"/>
          </a:xfrm>
        </p:spPr>
        <p:txBody>
          <a:bodyPr anchor="t">
            <a:normAutofit/>
          </a:bodyPr>
          <a:lstStyle/>
          <a:p>
            <a:r>
              <a:rPr lang="sk-SK" sz="1700" dirty="0"/>
              <a:t>PhDr. Barbora </a:t>
            </a:r>
            <a:r>
              <a:rPr lang="sk-SK" sz="1700" dirty="0" err="1"/>
              <a:t>Loudová</a:t>
            </a:r>
            <a:r>
              <a:rPr lang="sk-SK" sz="1700" dirty="0"/>
              <a:t> </a:t>
            </a:r>
            <a:r>
              <a:rPr lang="sk-SK" sz="1700" dirty="0" err="1"/>
              <a:t>Stralczynská</a:t>
            </a:r>
            <a:r>
              <a:rPr lang="sk-SK" sz="1700" dirty="0"/>
              <a:t>, </a:t>
            </a:r>
            <a:r>
              <a:rPr lang="sk-SK" sz="1700" dirty="0" err="1"/>
              <a:t>Ph.D</a:t>
            </a:r>
            <a:r>
              <a:rPr lang="sk-SK" sz="1700" dirty="0"/>
              <a:t>. (R223) </a:t>
            </a:r>
            <a:r>
              <a:rPr lang="sk-SK" sz="1700" u="sng" dirty="0">
                <a:hlinkClick r:id="rId2"/>
              </a:rPr>
              <a:t>barbora.loudova@pedf.cuni.cz</a:t>
            </a:r>
            <a:r>
              <a:rPr lang="sk-SK" sz="1700" u="sng" dirty="0"/>
              <a:t> </a:t>
            </a:r>
          </a:p>
          <a:p>
            <a:endParaRPr lang="sk-SK" sz="1700" u="sng" dirty="0"/>
          </a:p>
          <a:p>
            <a:pPr marL="0" indent="0">
              <a:buNone/>
            </a:pPr>
            <a:endParaRPr lang="sk-SK" sz="2200" b="1" dirty="0">
              <a:highlight>
                <a:srgbClr val="FF0000"/>
              </a:highlight>
            </a:endParaRPr>
          </a:p>
        </p:txBody>
      </p:sp>
      <p:sp>
        <p:nvSpPr>
          <p:cNvPr id="2056" name="Rectangle 2055">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8" name="Rectangle 2057">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0" name="Rectangle 2059">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2" name="Rectangle 2061">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Obrázek 3">
            <a:extLst>
              <a:ext uri="{FF2B5EF4-FFF2-40B4-BE49-F238E27FC236}">
                <a16:creationId xmlns:a16="http://schemas.microsoft.com/office/drawing/2014/main" id="{682E444B-8DF6-6432-EFAD-5083115F50E9}"/>
              </a:ext>
            </a:extLst>
          </p:cNvPr>
          <p:cNvPicPr/>
          <p:nvPr/>
        </p:nvPicPr>
        <p:blipFill rotWithShape="1">
          <a:blip r:embed="rId3" cstate="print"/>
          <a:srcRect r="2" b="3321"/>
          <a:stretch/>
        </p:blipFill>
        <p:spPr bwMode="auto">
          <a:xfrm>
            <a:off x="7075967" y="1179718"/>
            <a:ext cx="4170530" cy="4530456"/>
          </a:xfrm>
          <a:prstGeom prst="rect">
            <a:avLst/>
          </a:prstGeom>
          <a:noFill/>
        </p:spPr>
      </p:pic>
      <p:pic>
        <p:nvPicPr>
          <p:cNvPr id="2049" name="Picture 1" descr="mail_16">
            <a:extLst>
              <a:ext uri="{FF2B5EF4-FFF2-40B4-BE49-F238E27FC236}">
                <a16:creationId xmlns:a16="http://schemas.microsoft.com/office/drawing/2014/main" id="{A2D92863-377F-4167-A96B-82354D9E65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90500" cy="152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a:extLst>
              <a:ext uri="{FF2B5EF4-FFF2-40B4-BE49-F238E27FC236}">
                <a16:creationId xmlns:a16="http://schemas.microsoft.com/office/drawing/2014/main" id="{4672AC53-B58F-5BFC-7F12-F7FC583697B7}"/>
              </a:ext>
            </a:extLst>
          </p:cNvPr>
          <p:cNvSpPr txBox="1"/>
          <p:nvPr/>
        </p:nvSpPr>
        <p:spPr>
          <a:xfrm>
            <a:off x="1144923" y="543134"/>
            <a:ext cx="6109854" cy="1200329"/>
          </a:xfrm>
          <a:prstGeom prst="rect">
            <a:avLst/>
          </a:prstGeom>
          <a:noFill/>
        </p:spPr>
        <p:txBody>
          <a:bodyPr wrap="square">
            <a:spAutoFit/>
          </a:bodyPr>
          <a:lstStyle/>
          <a:p>
            <a:r>
              <a:rPr lang="en-GB" sz="3600" b="1" dirty="0">
                <a:latin typeface="+mj-lt"/>
                <a:ea typeface="+mj-ea"/>
                <a:cs typeface="+mj-cs"/>
              </a:rPr>
              <a:t>Department of pre-primary </a:t>
            </a:r>
            <a:endParaRPr lang="cs-CZ" sz="3600" b="1" dirty="0">
              <a:latin typeface="+mj-lt"/>
              <a:ea typeface="+mj-ea"/>
              <a:cs typeface="+mj-cs"/>
            </a:endParaRPr>
          </a:p>
          <a:p>
            <a:r>
              <a:rPr lang="cs-CZ" sz="3600" b="1" dirty="0">
                <a:latin typeface="+mj-lt"/>
                <a:ea typeface="+mj-ea"/>
                <a:cs typeface="+mj-cs"/>
              </a:rPr>
              <a:t>	</a:t>
            </a:r>
            <a:r>
              <a:rPr lang="en-GB" sz="3600" b="1" dirty="0">
                <a:latin typeface="+mj-lt"/>
                <a:ea typeface="+mj-ea"/>
                <a:cs typeface="+mj-cs"/>
              </a:rPr>
              <a:t>and primary education</a:t>
            </a:r>
          </a:p>
        </p:txBody>
      </p:sp>
    </p:spTree>
    <p:extLst>
      <p:ext uri="{BB962C8B-B14F-4D97-AF65-F5344CB8AC3E}">
        <p14:creationId xmlns:p14="http://schemas.microsoft.com/office/powerpoint/2010/main" val="1695987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D38390A5-BD7F-4487-84A0-A94783192D0C}"/>
              </a:ext>
            </a:extLst>
          </p:cNvPr>
          <p:cNvSpPr>
            <a:spLocks noGrp="1"/>
          </p:cNvSpPr>
          <p:nvPr>
            <p:ph type="title"/>
          </p:nvPr>
        </p:nvSpPr>
        <p:spPr/>
        <p:txBody>
          <a:bodyPr/>
          <a:lstStyle/>
          <a:p>
            <a:endParaRPr lang="cs-CZ"/>
          </a:p>
        </p:txBody>
      </p:sp>
      <p:pic>
        <p:nvPicPr>
          <p:cNvPr id="6" name="Obrázek 5">
            <a:extLst>
              <a:ext uri="{FF2B5EF4-FFF2-40B4-BE49-F238E27FC236}">
                <a16:creationId xmlns:a16="http://schemas.microsoft.com/office/drawing/2014/main" id="{867EE5E8-0D3E-49F1-A39B-BAADF79716E1}"/>
              </a:ext>
            </a:extLst>
          </p:cNvPr>
          <p:cNvPicPr>
            <a:picLocks noChangeAspect="1"/>
          </p:cNvPicPr>
          <p:nvPr/>
        </p:nvPicPr>
        <p:blipFill>
          <a:blip r:embed="rId3"/>
          <a:stretch>
            <a:fillRect/>
          </a:stretch>
        </p:blipFill>
        <p:spPr>
          <a:xfrm>
            <a:off x="2667000" y="0"/>
            <a:ext cx="6858000" cy="6858000"/>
          </a:xfrm>
          <a:prstGeom prst="rect">
            <a:avLst/>
          </a:prstGeom>
        </p:spPr>
      </p:pic>
    </p:spTree>
    <p:extLst>
      <p:ext uri="{BB962C8B-B14F-4D97-AF65-F5344CB8AC3E}">
        <p14:creationId xmlns:p14="http://schemas.microsoft.com/office/powerpoint/2010/main" val="1910204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B44F80-D4D9-4B1A-89D1-2F248914D619}"/>
              </a:ext>
            </a:extLst>
          </p:cNvPr>
          <p:cNvSpPr>
            <a:spLocks noGrp="1"/>
          </p:cNvSpPr>
          <p:nvPr>
            <p:ph type="title"/>
          </p:nvPr>
        </p:nvSpPr>
        <p:spPr>
          <a:xfrm>
            <a:off x="838200" y="568749"/>
            <a:ext cx="10515599" cy="932688"/>
          </a:xfrm>
        </p:spPr>
        <p:txBody>
          <a:bodyPr vert="horz" lIns="91440" tIns="45720" rIns="91440" bIns="45720" rtlCol="0" anchor="b">
            <a:normAutofit fontScale="90000"/>
          </a:bodyPr>
          <a:lstStyle/>
          <a:p>
            <a:pPr algn="ctr"/>
            <a:r>
              <a:rPr lang="en-US" sz="5000" b="1" kern="1200" dirty="0">
                <a:solidFill>
                  <a:schemeClr val="tx1"/>
                </a:solidFill>
                <a:latin typeface="+mj-lt"/>
                <a:ea typeface="+mj-ea"/>
                <a:cs typeface="+mj-cs"/>
              </a:rPr>
              <a:t>Courses for </a:t>
            </a:r>
            <a:r>
              <a:rPr lang="cs-CZ" sz="5000" b="1" kern="1200" dirty="0">
                <a:solidFill>
                  <a:schemeClr val="tx1"/>
                </a:solidFill>
                <a:latin typeface="+mj-lt"/>
                <a:ea typeface="+mj-ea"/>
                <a:cs typeface="+mj-cs"/>
              </a:rPr>
              <a:t>WINTER</a:t>
            </a:r>
            <a:r>
              <a:rPr lang="en-US" sz="5000" b="1" kern="1200" dirty="0">
                <a:solidFill>
                  <a:schemeClr val="tx1"/>
                </a:solidFill>
                <a:latin typeface="+mj-lt"/>
                <a:ea typeface="+mj-ea"/>
                <a:cs typeface="+mj-cs"/>
              </a:rPr>
              <a:t> semester 202</a:t>
            </a:r>
            <a:r>
              <a:rPr lang="cs-CZ" sz="5000" b="1" kern="1200" dirty="0">
                <a:solidFill>
                  <a:schemeClr val="tx1"/>
                </a:solidFill>
                <a:latin typeface="+mj-lt"/>
                <a:ea typeface="+mj-ea"/>
                <a:cs typeface="+mj-cs"/>
              </a:rPr>
              <a:t>5</a:t>
            </a:r>
            <a:r>
              <a:rPr lang="en-US" sz="5000" b="1" kern="1200" dirty="0">
                <a:solidFill>
                  <a:schemeClr val="tx1"/>
                </a:solidFill>
                <a:latin typeface="+mj-lt"/>
                <a:ea typeface="+mj-ea"/>
                <a:cs typeface="+mj-cs"/>
              </a:rPr>
              <a:t>/202</a:t>
            </a:r>
            <a:r>
              <a:rPr lang="cs-CZ" sz="5000" b="1" dirty="0"/>
              <a:t>6</a:t>
            </a:r>
            <a:br>
              <a:rPr lang="cs-CZ" sz="5000" b="1" dirty="0"/>
            </a:br>
            <a:r>
              <a:rPr lang="cs-CZ" sz="5000" b="1" dirty="0" err="1">
                <a:solidFill>
                  <a:srgbClr val="FF0000"/>
                </a:solidFill>
              </a:rPr>
              <a:t>two</a:t>
            </a:r>
            <a:r>
              <a:rPr lang="cs-CZ" sz="5000" b="1" dirty="0">
                <a:solidFill>
                  <a:srgbClr val="FF0000"/>
                </a:solidFill>
              </a:rPr>
              <a:t> </a:t>
            </a:r>
            <a:r>
              <a:rPr lang="cs-CZ" sz="5000" b="1" dirty="0" err="1">
                <a:solidFill>
                  <a:srgbClr val="FF0000"/>
                </a:solidFill>
              </a:rPr>
              <a:t>courses</a:t>
            </a:r>
            <a:r>
              <a:rPr lang="cs-CZ" sz="5000" b="1" dirty="0">
                <a:solidFill>
                  <a:srgbClr val="FF0000"/>
                </a:solidFill>
              </a:rPr>
              <a:t> are </a:t>
            </a:r>
            <a:r>
              <a:rPr lang="cs-CZ" sz="5000" b="1" dirty="0" err="1">
                <a:solidFill>
                  <a:srgbClr val="FF0000"/>
                </a:solidFill>
              </a:rPr>
              <a:t>compulsory</a:t>
            </a:r>
            <a:endParaRPr lang="en-US" sz="5000" b="1" kern="1200" dirty="0">
              <a:solidFill>
                <a:srgbClr val="FF0000"/>
              </a:solidFill>
              <a:latin typeface="+mj-lt"/>
              <a:ea typeface="+mj-ea"/>
              <a:cs typeface="+mj-cs"/>
            </a:endParaRPr>
          </a:p>
        </p:txBody>
      </p:sp>
      <p:graphicFrame>
        <p:nvGraphicFramePr>
          <p:cNvPr id="6" name="Zástupný obsah 5">
            <a:extLst>
              <a:ext uri="{FF2B5EF4-FFF2-40B4-BE49-F238E27FC236}">
                <a16:creationId xmlns:a16="http://schemas.microsoft.com/office/drawing/2014/main" id="{D5B1F41F-662F-A615-5693-BD817CC52030}"/>
              </a:ext>
            </a:extLst>
          </p:cNvPr>
          <p:cNvGraphicFramePr>
            <a:graphicFrameLocks noGrp="1"/>
          </p:cNvGraphicFramePr>
          <p:nvPr>
            <p:ph idx="1"/>
            <p:extLst>
              <p:ext uri="{D42A27DB-BD31-4B8C-83A1-F6EECF244321}">
                <p14:modId xmlns:p14="http://schemas.microsoft.com/office/powerpoint/2010/main" val="1224930928"/>
              </p:ext>
            </p:extLst>
          </p:nvPr>
        </p:nvGraphicFramePr>
        <p:xfrm>
          <a:off x="521493" y="2234744"/>
          <a:ext cx="11149011" cy="5299765"/>
        </p:xfrm>
        <a:graphic>
          <a:graphicData uri="http://schemas.openxmlformats.org/drawingml/2006/table">
            <a:tbl>
              <a:tblPr firstRow="1" firstCol="1" bandRow="1">
                <a:tableStyleId>{5C22544A-7EE6-4342-B048-85BDC9FD1C3A}</a:tableStyleId>
              </a:tblPr>
              <a:tblGrid>
                <a:gridCol w="1684146">
                  <a:extLst>
                    <a:ext uri="{9D8B030D-6E8A-4147-A177-3AD203B41FA5}">
                      <a16:colId xmlns:a16="http://schemas.microsoft.com/office/drawing/2014/main" val="1187604371"/>
                    </a:ext>
                  </a:extLst>
                </a:gridCol>
                <a:gridCol w="1502216">
                  <a:extLst>
                    <a:ext uri="{9D8B030D-6E8A-4147-A177-3AD203B41FA5}">
                      <a16:colId xmlns:a16="http://schemas.microsoft.com/office/drawing/2014/main" val="1630949749"/>
                    </a:ext>
                  </a:extLst>
                </a:gridCol>
                <a:gridCol w="3846034">
                  <a:extLst>
                    <a:ext uri="{9D8B030D-6E8A-4147-A177-3AD203B41FA5}">
                      <a16:colId xmlns:a16="http://schemas.microsoft.com/office/drawing/2014/main" val="708023727"/>
                    </a:ext>
                  </a:extLst>
                </a:gridCol>
                <a:gridCol w="1107000">
                  <a:extLst>
                    <a:ext uri="{9D8B030D-6E8A-4147-A177-3AD203B41FA5}">
                      <a16:colId xmlns:a16="http://schemas.microsoft.com/office/drawing/2014/main" val="856752574"/>
                    </a:ext>
                  </a:extLst>
                </a:gridCol>
                <a:gridCol w="3009615">
                  <a:extLst>
                    <a:ext uri="{9D8B030D-6E8A-4147-A177-3AD203B41FA5}">
                      <a16:colId xmlns:a16="http://schemas.microsoft.com/office/drawing/2014/main" val="625110385"/>
                    </a:ext>
                  </a:extLst>
                </a:gridCol>
              </a:tblGrid>
              <a:tr h="462072">
                <a:tc>
                  <a:txBody>
                    <a:bodyPr/>
                    <a:lstStyle/>
                    <a:p>
                      <a:pPr algn="ctr">
                        <a:lnSpc>
                          <a:spcPct val="115000"/>
                        </a:lnSpc>
                        <a:spcAft>
                          <a:spcPts val="1000"/>
                        </a:spcAft>
                      </a:pPr>
                      <a:r>
                        <a:rPr lang="en-GB" sz="1600" dirty="0">
                          <a:effectLst/>
                        </a:rPr>
                        <a:t>Modul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045" marR="50045" marT="0" marB="0"/>
                </a:tc>
                <a:tc>
                  <a:txBody>
                    <a:bodyPr/>
                    <a:lstStyle/>
                    <a:p>
                      <a:pPr algn="ctr">
                        <a:lnSpc>
                          <a:spcPct val="115000"/>
                        </a:lnSpc>
                        <a:spcAft>
                          <a:spcPts val="1000"/>
                        </a:spcAft>
                      </a:pPr>
                      <a:r>
                        <a:rPr lang="en-GB" sz="1600" dirty="0">
                          <a:effectLst/>
                        </a:rPr>
                        <a:t>Code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045" marR="50045" marT="0" marB="0"/>
                </a:tc>
                <a:tc>
                  <a:txBody>
                    <a:bodyPr/>
                    <a:lstStyle/>
                    <a:p>
                      <a:pPr algn="ctr">
                        <a:lnSpc>
                          <a:spcPct val="115000"/>
                        </a:lnSpc>
                        <a:spcAft>
                          <a:spcPts val="1000"/>
                        </a:spcAft>
                      </a:pPr>
                      <a:r>
                        <a:rPr lang="en-GB" sz="1600" dirty="0">
                          <a:effectLst/>
                        </a:rPr>
                        <a:t>Subject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045" marR="50045" marT="0" marB="0"/>
                </a:tc>
                <a:tc>
                  <a:txBody>
                    <a:bodyPr/>
                    <a:lstStyle/>
                    <a:p>
                      <a:pPr algn="ctr">
                        <a:lnSpc>
                          <a:spcPct val="115000"/>
                        </a:lnSpc>
                        <a:spcAft>
                          <a:spcPts val="1000"/>
                        </a:spcAft>
                      </a:pPr>
                      <a:r>
                        <a:rPr lang="en-GB" sz="1600" dirty="0">
                          <a:effectLst/>
                        </a:rPr>
                        <a:t>Credits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045" marR="50045" marT="0" marB="0"/>
                </a:tc>
                <a:tc>
                  <a:txBody>
                    <a:bodyPr/>
                    <a:lstStyle/>
                    <a:p>
                      <a:pPr algn="ctr">
                        <a:lnSpc>
                          <a:spcPct val="115000"/>
                        </a:lnSpc>
                        <a:spcAft>
                          <a:spcPts val="1000"/>
                        </a:spcAft>
                      </a:pPr>
                      <a:r>
                        <a:rPr lang="en-GB" sz="1600" dirty="0">
                          <a:effectLst/>
                        </a:rPr>
                        <a:t>Teacher contact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045" marR="50045" marT="0" marB="0"/>
                </a:tc>
                <a:extLst>
                  <a:ext uri="{0D108BD9-81ED-4DB2-BD59-A6C34878D82A}">
                    <a16:rowId xmlns:a16="http://schemas.microsoft.com/office/drawing/2014/main" val="4174664035"/>
                  </a:ext>
                </a:extLst>
              </a:tr>
              <a:tr h="564775">
                <a:tc rowSpan="2">
                  <a:txBody>
                    <a:bodyPr/>
                    <a:lstStyle/>
                    <a:p>
                      <a:pPr>
                        <a:lnSpc>
                          <a:spcPct val="115000"/>
                        </a:lnSpc>
                        <a:spcAft>
                          <a:spcPts val="1000"/>
                        </a:spcAft>
                      </a:pPr>
                      <a:r>
                        <a:rPr lang="en-GB" sz="1600" dirty="0">
                          <a:effectLst/>
                        </a:rPr>
                        <a:t>Theoretical Modul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045" marR="50045" marT="0" marB="0"/>
                </a:tc>
                <a:tc>
                  <a:txBody>
                    <a:bodyPr/>
                    <a:lstStyle/>
                    <a:p>
                      <a:pPr>
                        <a:lnSpc>
                          <a:spcPct val="115000"/>
                        </a:lnSpc>
                        <a:spcAft>
                          <a:spcPts val="1000"/>
                        </a:spcAft>
                      </a:pPr>
                      <a:r>
                        <a:rPr lang="en-GB" sz="1600" u="sng" dirty="0">
                          <a:effectLst/>
                        </a:rPr>
                        <a:t>OEMNN1701Z</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045" marR="50045" marT="0" marB="0"/>
                </a:tc>
                <a:tc>
                  <a:txBody>
                    <a:bodyPr/>
                    <a:lstStyle/>
                    <a:p>
                      <a:pPr>
                        <a:lnSpc>
                          <a:spcPct val="115000"/>
                        </a:lnSpc>
                        <a:spcAft>
                          <a:spcPts val="1000"/>
                        </a:spcAft>
                      </a:pPr>
                      <a:r>
                        <a:rPr lang="en-GB" sz="1600">
                          <a:effectLst/>
                        </a:rPr>
                        <a:t>Primary education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0045" marR="50045" marT="0" marB="0"/>
                </a:tc>
                <a:tc>
                  <a:txBody>
                    <a:bodyPr/>
                    <a:lstStyle/>
                    <a:p>
                      <a:pPr>
                        <a:lnSpc>
                          <a:spcPct val="115000"/>
                        </a:lnSpc>
                        <a:spcAft>
                          <a:spcPts val="1000"/>
                        </a:spcAft>
                      </a:pPr>
                      <a:r>
                        <a:rPr lang="en-GB" sz="1600">
                          <a:effectLst/>
                        </a:rPr>
                        <a:t>5 credits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0045" marR="50045" marT="0" marB="0"/>
                </a:tc>
                <a:tc>
                  <a:txBody>
                    <a:bodyPr/>
                    <a:lstStyle/>
                    <a:p>
                      <a:pPr>
                        <a:lnSpc>
                          <a:spcPct val="115000"/>
                        </a:lnSpc>
                        <a:spcAft>
                          <a:spcPts val="1000"/>
                        </a:spcAft>
                      </a:pPr>
                      <a:r>
                        <a:rPr lang="en-GB" sz="1400" u="sng">
                          <a:effectLst/>
                          <a:hlinkClick r:id="rId2"/>
                        </a:rPr>
                        <a:t>jana.stara@pedf.cuni.cz</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0045" marR="50045" marT="0" marB="0"/>
                </a:tc>
                <a:extLst>
                  <a:ext uri="{0D108BD9-81ED-4DB2-BD59-A6C34878D82A}">
                    <a16:rowId xmlns:a16="http://schemas.microsoft.com/office/drawing/2014/main" val="1904417552"/>
                  </a:ext>
                </a:extLst>
              </a:tr>
              <a:tr h="1001530">
                <a:tc vMerge="1">
                  <a:txBody>
                    <a:bodyPr/>
                    <a:lstStyle/>
                    <a:p>
                      <a:endParaRPr lang="en-GB"/>
                    </a:p>
                  </a:txBody>
                  <a:tcPr/>
                </a:tc>
                <a:tc>
                  <a:txBody>
                    <a:bodyPr/>
                    <a:lstStyle/>
                    <a:p>
                      <a:pPr>
                        <a:lnSpc>
                          <a:spcPct val="115000"/>
                        </a:lnSpc>
                        <a:spcAft>
                          <a:spcPts val="1000"/>
                        </a:spcAft>
                      </a:pPr>
                      <a:r>
                        <a:rPr lang="en-GB" sz="1600" u="sng" dirty="0">
                          <a:effectLst/>
                        </a:rPr>
                        <a:t>OEMNN1706Z</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045" marR="50045" marT="0" marB="0"/>
                </a:tc>
                <a:tc>
                  <a:txBody>
                    <a:bodyPr/>
                    <a:lstStyle/>
                    <a:p>
                      <a:pPr>
                        <a:lnSpc>
                          <a:spcPct val="115000"/>
                        </a:lnSpc>
                        <a:spcAft>
                          <a:spcPts val="1000"/>
                        </a:spcAft>
                      </a:pPr>
                      <a:r>
                        <a:rPr lang="en-GB" sz="1600">
                          <a:effectLst/>
                        </a:rPr>
                        <a:t>Pre-primary Education – current trends and challenges in Europe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0045" marR="50045" marT="0" marB="0"/>
                </a:tc>
                <a:tc>
                  <a:txBody>
                    <a:bodyPr/>
                    <a:lstStyle/>
                    <a:p>
                      <a:pPr>
                        <a:lnSpc>
                          <a:spcPct val="115000"/>
                        </a:lnSpc>
                        <a:spcAft>
                          <a:spcPts val="1000"/>
                        </a:spcAft>
                      </a:pPr>
                      <a:r>
                        <a:rPr lang="en-GB" sz="1600">
                          <a:effectLst/>
                        </a:rPr>
                        <a:t>5 credits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0045" marR="50045" marT="0" marB="0"/>
                </a:tc>
                <a:tc>
                  <a:txBody>
                    <a:bodyPr/>
                    <a:lstStyle/>
                    <a:p>
                      <a:pPr>
                        <a:lnSpc>
                          <a:spcPct val="115000"/>
                        </a:lnSpc>
                        <a:spcAft>
                          <a:spcPts val="1000"/>
                        </a:spcAft>
                      </a:pPr>
                      <a:r>
                        <a:rPr lang="en-GB" sz="1400" u="sng">
                          <a:effectLst/>
                          <a:hlinkClick r:id="rId3"/>
                        </a:rPr>
                        <a:t>barbora.loudova@pedf.cuni.cz</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0045" marR="50045" marT="0" marB="0"/>
                </a:tc>
                <a:extLst>
                  <a:ext uri="{0D108BD9-81ED-4DB2-BD59-A6C34878D82A}">
                    <a16:rowId xmlns:a16="http://schemas.microsoft.com/office/drawing/2014/main" val="3983834557"/>
                  </a:ext>
                </a:extLst>
              </a:tr>
              <a:tr h="1324054">
                <a:tc>
                  <a:txBody>
                    <a:bodyPr/>
                    <a:lstStyle/>
                    <a:p>
                      <a:pPr>
                        <a:lnSpc>
                          <a:spcPct val="115000"/>
                        </a:lnSpc>
                        <a:spcAft>
                          <a:spcPts val="1000"/>
                        </a:spcAft>
                      </a:pPr>
                      <a:r>
                        <a:rPr lang="en-GB" sz="1600">
                          <a:effectLst/>
                        </a:rPr>
                        <a:t>Practical Modul</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0045" marR="50045" marT="0" marB="0"/>
                </a:tc>
                <a:tc>
                  <a:txBody>
                    <a:bodyPr/>
                    <a:lstStyle/>
                    <a:p>
                      <a:pPr>
                        <a:lnSpc>
                          <a:spcPct val="115000"/>
                        </a:lnSpc>
                        <a:spcAft>
                          <a:spcPts val="1000"/>
                        </a:spcAft>
                      </a:pPr>
                      <a:r>
                        <a:rPr lang="en-GB" sz="1600" u="sng" dirty="0">
                          <a:effectLst/>
                        </a:rPr>
                        <a:t>OEMNN1702Z</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045" marR="50045" marT="0" marB="0"/>
                </a:tc>
                <a:tc>
                  <a:txBody>
                    <a:bodyPr/>
                    <a:lstStyle/>
                    <a:p>
                      <a:pPr>
                        <a:lnSpc>
                          <a:spcPct val="115000"/>
                        </a:lnSpc>
                        <a:spcAft>
                          <a:spcPts val="1000"/>
                        </a:spcAft>
                      </a:pPr>
                      <a:r>
                        <a:rPr lang="en-GB" sz="1600">
                          <a:effectLst/>
                        </a:rPr>
                        <a:t>Teaching practice I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0045" marR="50045" marT="0" marB="0"/>
                </a:tc>
                <a:tc>
                  <a:txBody>
                    <a:bodyPr/>
                    <a:lstStyle/>
                    <a:p>
                      <a:pPr>
                        <a:lnSpc>
                          <a:spcPct val="115000"/>
                        </a:lnSpc>
                        <a:spcAft>
                          <a:spcPts val="1000"/>
                        </a:spcAft>
                      </a:pPr>
                      <a:r>
                        <a:rPr lang="en-GB" sz="1600">
                          <a:effectLst/>
                        </a:rPr>
                        <a:t>5 credits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0045" marR="50045" marT="0" marB="0"/>
                </a:tc>
                <a:tc>
                  <a:txBody>
                    <a:bodyPr/>
                    <a:lstStyle/>
                    <a:p>
                      <a:pPr>
                        <a:lnSpc>
                          <a:spcPct val="115000"/>
                        </a:lnSpc>
                        <a:spcAft>
                          <a:spcPts val="1000"/>
                        </a:spcAft>
                      </a:pPr>
                      <a:r>
                        <a:rPr lang="en-GB" sz="1400" u="sng">
                          <a:effectLst/>
                          <a:hlinkClick r:id="rId2"/>
                        </a:rPr>
                        <a:t>jana.stara@pedf.cuni.cz</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0045" marR="50045" marT="0" marB="0"/>
                </a:tc>
                <a:extLst>
                  <a:ext uri="{0D108BD9-81ED-4DB2-BD59-A6C34878D82A}">
                    <a16:rowId xmlns:a16="http://schemas.microsoft.com/office/drawing/2014/main" val="2492545873"/>
                  </a:ext>
                </a:extLst>
              </a:tr>
              <a:tr h="572325">
                <a:tc rowSpan="2">
                  <a:txBody>
                    <a:bodyPr/>
                    <a:lstStyle/>
                    <a:p>
                      <a:pPr>
                        <a:lnSpc>
                          <a:spcPct val="115000"/>
                        </a:lnSpc>
                        <a:spcAft>
                          <a:spcPts val="1000"/>
                        </a:spcAft>
                      </a:pPr>
                      <a:r>
                        <a:rPr lang="en-GB" sz="1600" dirty="0">
                          <a:effectLst/>
                        </a:rPr>
                        <a:t>Elective courses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045" marR="50045" marT="0" marB="0"/>
                </a:tc>
                <a:tc>
                  <a:txBody>
                    <a:bodyPr/>
                    <a:lstStyle/>
                    <a:p>
                      <a:pPr>
                        <a:lnSpc>
                          <a:spcPct val="115000"/>
                        </a:lnSpc>
                        <a:spcAft>
                          <a:spcPts val="1000"/>
                        </a:spcAft>
                      </a:pPr>
                      <a:r>
                        <a:rPr lang="en-GB" sz="1600" u="sng" dirty="0">
                          <a:effectLst/>
                        </a:rPr>
                        <a:t>OEMNN1704Z</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045" marR="50045" marT="0" marB="0"/>
                </a:tc>
                <a:tc>
                  <a:txBody>
                    <a:bodyPr/>
                    <a:lstStyle/>
                    <a:p>
                      <a:pPr>
                        <a:lnSpc>
                          <a:spcPct val="115000"/>
                        </a:lnSpc>
                        <a:spcAft>
                          <a:spcPts val="1000"/>
                        </a:spcAft>
                      </a:pPr>
                      <a:r>
                        <a:rPr lang="en-GB" sz="1600">
                          <a:effectLst/>
                        </a:rPr>
                        <a:t>Encouraging creative and innovative thinking in schools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0045" marR="50045" marT="0" marB="0"/>
                </a:tc>
                <a:tc>
                  <a:txBody>
                    <a:bodyPr/>
                    <a:lstStyle/>
                    <a:p>
                      <a:pPr>
                        <a:lnSpc>
                          <a:spcPct val="115000"/>
                        </a:lnSpc>
                        <a:spcAft>
                          <a:spcPts val="1000"/>
                        </a:spcAft>
                      </a:pPr>
                      <a:r>
                        <a:rPr lang="en-GB" sz="1600">
                          <a:effectLst/>
                        </a:rPr>
                        <a:t>4 credits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0045" marR="50045" marT="0" marB="0"/>
                </a:tc>
                <a:tc>
                  <a:txBody>
                    <a:bodyPr/>
                    <a:lstStyle/>
                    <a:p>
                      <a:pPr>
                        <a:lnSpc>
                          <a:spcPct val="115000"/>
                        </a:lnSpc>
                        <a:spcAft>
                          <a:spcPts val="1000"/>
                        </a:spcAft>
                      </a:pPr>
                      <a:r>
                        <a:rPr lang="en-GB" sz="1400" u="sng">
                          <a:effectLst/>
                          <a:hlinkClick r:id="rId4"/>
                        </a:rPr>
                        <a:t>petra.vallin@pedf.cuni.cz</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0045" marR="50045" marT="0" marB="0"/>
                </a:tc>
                <a:extLst>
                  <a:ext uri="{0D108BD9-81ED-4DB2-BD59-A6C34878D82A}">
                    <a16:rowId xmlns:a16="http://schemas.microsoft.com/office/drawing/2014/main" val="735533738"/>
                  </a:ext>
                </a:extLst>
              </a:tr>
              <a:tr h="1375009">
                <a:tc vMerge="1">
                  <a:txBody>
                    <a:bodyPr/>
                    <a:lstStyle/>
                    <a:p>
                      <a:endParaRPr lang="en-GB"/>
                    </a:p>
                  </a:txBody>
                  <a:tcPr/>
                </a:tc>
                <a:tc gridSpan="4">
                  <a:txBody>
                    <a:bodyPr/>
                    <a:lstStyle/>
                    <a:p>
                      <a:pPr>
                        <a:lnSpc>
                          <a:spcPct val="115000"/>
                        </a:lnSpc>
                        <a:spcAft>
                          <a:spcPts val="10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045" marR="50045" marT="0" marB="0"/>
                </a:tc>
                <a:tc hMerge="1">
                  <a:txBody>
                    <a:bodyPr/>
                    <a:lstStyle/>
                    <a:p>
                      <a:pPr>
                        <a:lnSpc>
                          <a:spcPct val="115000"/>
                        </a:lnSpc>
                        <a:spcAft>
                          <a:spcPts val="10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045" marR="50045" marT="0" marB="0"/>
                </a:tc>
                <a:tc hMerge="1">
                  <a:txBody>
                    <a:bodyPr/>
                    <a:lstStyle/>
                    <a:p>
                      <a:pPr>
                        <a:lnSpc>
                          <a:spcPct val="115000"/>
                        </a:lnSpc>
                        <a:spcAft>
                          <a:spcPts val="10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045" marR="50045" marT="0" marB="0"/>
                </a:tc>
                <a:tc hMerge="1">
                  <a:txBody>
                    <a:bodyPr/>
                    <a:lstStyle/>
                    <a:p>
                      <a:pPr>
                        <a:lnSpc>
                          <a:spcPct val="115000"/>
                        </a:lnSpc>
                        <a:spcAft>
                          <a:spcPts val="1000"/>
                        </a:spcAft>
                      </a:pP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0045" marR="50045" marT="0" marB="0"/>
                </a:tc>
                <a:extLst>
                  <a:ext uri="{0D108BD9-81ED-4DB2-BD59-A6C34878D82A}">
                    <a16:rowId xmlns:a16="http://schemas.microsoft.com/office/drawing/2014/main" val="1644771811"/>
                  </a:ext>
                </a:extLst>
              </a:tr>
            </a:tbl>
          </a:graphicData>
        </a:graphic>
      </p:graphicFrame>
    </p:spTree>
    <p:extLst>
      <p:ext uri="{BB962C8B-B14F-4D97-AF65-F5344CB8AC3E}">
        <p14:creationId xmlns:p14="http://schemas.microsoft.com/office/powerpoint/2010/main" val="1501923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1">
            <a:extLst>
              <a:ext uri="{FF2B5EF4-FFF2-40B4-BE49-F238E27FC236}">
                <a16:creationId xmlns:a16="http://schemas.microsoft.com/office/drawing/2014/main" id="{6DC51096-1F4D-44DE-A7B8-B86940789A77}"/>
              </a:ext>
            </a:extLst>
          </p:cNvPr>
          <p:cNvSpPr txBox="1">
            <a:spLocks/>
          </p:cNvSpPr>
          <p:nvPr/>
        </p:nvSpPr>
        <p:spPr>
          <a:xfrm>
            <a:off x="622265" y="425040"/>
            <a:ext cx="10216971" cy="8442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700" b="1" i="0" u="none" strike="noStrike" kern="1200" cap="none" spc="0" normalizeH="0" baseline="0" noProof="0" dirty="0">
                <a:ln>
                  <a:noFill/>
                </a:ln>
                <a:solidFill>
                  <a:srgbClr val="C00000"/>
                </a:solidFill>
                <a:effectLst/>
                <a:uLnTx/>
                <a:uFillTx/>
                <a:latin typeface="Calibri Light" panose="020F0302020204030204"/>
                <a:ea typeface="+mj-ea"/>
                <a:cs typeface="+mj-cs"/>
              </a:rPr>
              <a:t>Theoretical Modul</a:t>
            </a:r>
            <a:r>
              <a:rPr kumimoji="0" lang="cs-CZ" sz="3700" b="1" i="0" u="none" strike="noStrike" kern="1200" cap="none" spc="0" normalizeH="0" baseline="0" noProof="0" dirty="0">
                <a:ln>
                  <a:noFill/>
                </a:ln>
                <a:solidFill>
                  <a:srgbClr val="C00000"/>
                </a:solidFill>
                <a:effectLst/>
                <a:uLnTx/>
                <a:uFillTx/>
                <a:latin typeface="Calibri Light" panose="020F0302020204030204"/>
                <a:ea typeface="+mj-ea"/>
                <a:cs typeface="+mj-cs"/>
              </a:rPr>
              <a:t>: </a:t>
            </a:r>
            <a:r>
              <a:rPr kumimoji="0" lang="en-US" sz="3700" b="1" i="0" u="none" strike="noStrike" kern="1200" cap="none" spc="0" normalizeH="0" baseline="0" noProof="0" dirty="0">
                <a:ln>
                  <a:noFill/>
                </a:ln>
                <a:solidFill>
                  <a:prstClr val="black"/>
                </a:solidFill>
                <a:effectLst/>
                <a:uLnTx/>
                <a:uFillTx/>
                <a:latin typeface="Carlito" panose="020F0502020204030204" pitchFamily="34" charset="0"/>
                <a:cs typeface="Carlito" panose="020F0502020204030204" pitchFamily="34" charset="0"/>
              </a:rPr>
              <a:t>Primary Education</a:t>
            </a:r>
          </a:p>
        </p:txBody>
      </p:sp>
      <p:sp>
        <p:nvSpPr>
          <p:cNvPr id="11" name="TextBox 10">
            <a:extLst>
              <a:ext uri="{FF2B5EF4-FFF2-40B4-BE49-F238E27FC236}">
                <a16:creationId xmlns:a16="http://schemas.microsoft.com/office/drawing/2014/main" id="{1C9A0C1B-5893-49A3-9F93-19CF28D453C3}"/>
              </a:ext>
            </a:extLst>
          </p:cNvPr>
          <p:cNvSpPr txBox="1"/>
          <p:nvPr/>
        </p:nvSpPr>
        <p:spPr>
          <a:xfrm>
            <a:off x="402907" y="1504648"/>
            <a:ext cx="6561311" cy="5001369"/>
          </a:xfrm>
          <a:prstGeom prst="rect">
            <a:avLst/>
          </a:prstGeom>
          <a:noFill/>
        </p:spPr>
        <p:txBody>
          <a:bodyPr wrap="square">
            <a:spAutoFit/>
          </a:bodyPr>
          <a:lstStyle/>
          <a:p>
            <a:r>
              <a:rPr lang="cs-CZ" sz="2200" b="1" dirty="0" err="1">
                <a:latin typeface="Carlito" panose="020F0502020204030204" pitchFamily="34" charset="0"/>
                <a:cs typeface="Carlito" panose="020F0502020204030204" pitchFamily="34" charset="0"/>
              </a:rPr>
              <a:t>Aim</a:t>
            </a:r>
            <a:r>
              <a:rPr lang="cs-CZ" sz="2200" b="1" dirty="0">
                <a:latin typeface="Carlito" panose="020F0502020204030204" pitchFamily="34" charset="0"/>
                <a:cs typeface="Carlito" panose="020F0502020204030204" pitchFamily="34" charset="0"/>
              </a:rPr>
              <a:t>:</a:t>
            </a:r>
          </a:p>
          <a:p>
            <a:pPr marL="342900" indent="-342900">
              <a:buFont typeface="Arial" panose="020B0604020202020204" pitchFamily="34" charset="0"/>
              <a:buChar char="•"/>
            </a:pPr>
            <a:r>
              <a:rPr lang="en-GB" sz="2200" dirty="0">
                <a:latin typeface="Carlito" panose="020F0502020204030204" pitchFamily="34" charset="0"/>
                <a:cs typeface="Carlito" panose="020F0502020204030204" pitchFamily="34" charset="0"/>
              </a:rPr>
              <a:t>The aim of the course is to orient students in the system of primary education and to develop their skills to competently discuss current issues in primary education.</a:t>
            </a:r>
            <a:endParaRPr lang="cs-CZ" sz="2200" dirty="0">
              <a:latin typeface="Carlito" panose="020F0502020204030204" pitchFamily="34" charset="0"/>
              <a:cs typeface="Carlito" panose="020F0502020204030204" pitchFamily="34" charset="0"/>
            </a:endParaRPr>
          </a:p>
          <a:p>
            <a:r>
              <a:rPr lang="en-GB" sz="2200" b="1" dirty="0">
                <a:latin typeface="Carlito" panose="020F0502020204030204" pitchFamily="34" charset="0"/>
                <a:cs typeface="Carlito" panose="020F0502020204030204" pitchFamily="34" charset="0"/>
              </a:rPr>
              <a:t>Content: </a:t>
            </a:r>
          </a:p>
          <a:p>
            <a:endParaRPr lang="en-GB" sz="1100" dirty="0">
              <a:latin typeface="Carlito" panose="020F0502020204030204" pitchFamily="34" charset="0"/>
              <a:cs typeface="Carlito" panose="020F0502020204030204" pitchFamily="34" charset="0"/>
            </a:endParaRPr>
          </a:p>
          <a:p>
            <a:pPr marL="342900" indent="-342900">
              <a:buFont typeface="Arial" panose="020B0604020202020204" pitchFamily="34" charset="0"/>
              <a:buChar char="•"/>
            </a:pPr>
            <a:r>
              <a:rPr lang="en-GB" sz="2200" dirty="0">
                <a:latin typeface="Carlito" panose="020F0502020204030204" pitchFamily="34" charset="0"/>
                <a:cs typeface="Carlito" panose="020F0502020204030204" pitchFamily="34" charset="0"/>
              </a:rPr>
              <a:t>The course provides an overview of the primary education system. </a:t>
            </a:r>
            <a:endParaRPr lang="cs-CZ" sz="2200" dirty="0">
              <a:latin typeface="Carlito" panose="020F0502020204030204" pitchFamily="34" charset="0"/>
              <a:cs typeface="Carlito" panose="020F0502020204030204" pitchFamily="34" charset="0"/>
            </a:endParaRPr>
          </a:p>
          <a:p>
            <a:pPr marL="342900" indent="-342900">
              <a:buFont typeface="Arial" panose="020B0604020202020204" pitchFamily="34" charset="0"/>
              <a:buChar char="•"/>
            </a:pPr>
            <a:r>
              <a:rPr lang="en-GB" sz="2200" dirty="0">
                <a:latin typeface="Carlito" panose="020F0502020204030204" pitchFamily="34" charset="0"/>
                <a:cs typeface="Carlito" panose="020F0502020204030204" pitchFamily="34" charset="0"/>
              </a:rPr>
              <a:t>Students will be introduced to data of a comparative nature as well as recent trends in primary education. </a:t>
            </a:r>
            <a:endParaRPr lang="cs-CZ" sz="2200" dirty="0">
              <a:latin typeface="Carlito" panose="020F0502020204030204" pitchFamily="34" charset="0"/>
              <a:cs typeface="Carlito" panose="020F0502020204030204" pitchFamily="34" charset="0"/>
            </a:endParaRPr>
          </a:p>
          <a:p>
            <a:pPr marL="342900" indent="-342900">
              <a:buFont typeface="Arial" panose="020B0604020202020204" pitchFamily="34" charset="0"/>
              <a:buChar char="•"/>
            </a:pPr>
            <a:r>
              <a:rPr lang="en-GB" sz="2200" dirty="0">
                <a:latin typeface="Carlito" panose="020F0502020204030204" pitchFamily="34" charset="0"/>
                <a:cs typeface="Carlito" panose="020F0502020204030204" pitchFamily="34" charset="0"/>
              </a:rPr>
              <a:t>Close attention will be paid to the transition from pre-primary to primary education, support for pupils with a different mother tongue and gifted pupils, preparation of primary school teachers, etc.</a:t>
            </a:r>
          </a:p>
        </p:txBody>
      </p:sp>
      <p:pic>
        <p:nvPicPr>
          <p:cNvPr id="3" name="Picture 2" descr="A group of boys looking at a book&#10;&#10;Description automatically generated with medium confidence">
            <a:extLst>
              <a:ext uri="{FF2B5EF4-FFF2-40B4-BE49-F238E27FC236}">
                <a16:creationId xmlns:a16="http://schemas.microsoft.com/office/drawing/2014/main" id="{0464681C-0B6E-438D-B35B-F2E5D241EBE9}"/>
              </a:ext>
            </a:extLst>
          </p:cNvPr>
          <p:cNvPicPr>
            <a:picLocks noChangeAspect="1"/>
          </p:cNvPicPr>
          <p:nvPr/>
        </p:nvPicPr>
        <p:blipFill>
          <a:blip r:embed="rId2"/>
          <a:stretch>
            <a:fillRect/>
          </a:stretch>
        </p:blipFill>
        <p:spPr>
          <a:xfrm>
            <a:off x="7264408" y="1252748"/>
            <a:ext cx="3944357" cy="2768492"/>
          </a:xfrm>
          <a:prstGeom prst="rect">
            <a:avLst/>
          </a:prstGeom>
          <a:effectLst>
            <a:softEdge rad="254000"/>
          </a:effectLst>
        </p:spPr>
      </p:pic>
      <p:sp>
        <p:nvSpPr>
          <p:cNvPr id="2" name="Rectangle 4">
            <a:extLst>
              <a:ext uri="{FF2B5EF4-FFF2-40B4-BE49-F238E27FC236}">
                <a16:creationId xmlns:a16="http://schemas.microsoft.com/office/drawing/2014/main" id="{823E9261-1E2E-F1EC-AD4E-12341F299305}"/>
              </a:ext>
            </a:extLst>
          </p:cNvPr>
          <p:cNvSpPr/>
          <p:nvPr/>
        </p:nvSpPr>
        <p:spPr>
          <a:xfrm>
            <a:off x="7264408" y="4498109"/>
            <a:ext cx="4677093" cy="1446550"/>
          </a:xfrm>
          <a:prstGeom prst="rect">
            <a:avLst/>
          </a:prstGeom>
        </p:spPr>
        <p:txBody>
          <a:bodyPr wrap="square">
            <a:spAutoFit/>
          </a:bodyPr>
          <a:lstStyle/>
          <a:p>
            <a:pPr algn="r"/>
            <a:r>
              <a:rPr lang="en-GB" sz="2200" b="1" i="1" dirty="0">
                <a:latin typeface="Carlito" panose="020F0502020204030204"/>
              </a:rPr>
              <a:t>When and where? </a:t>
            </a:r>
            <a:r>
              <a:rPr lang="cs-CZ" sz="2200" b="1" i="1" dirty="0" err="1">
                <a:latin typeface="Carlito" panose="020F0502020204030204"/>
              </a:rPr>
              <a:t>Tuesdays</a:t>
            </a:r>
            <a:endParaRPr lang="cs-CZ" sz="2200" b="1" i="1" dirty="0">
              <a:latin typeface="Carlito" panose="020F0502020204030204"/>
            </a:endParaRPr>
          </a:p>
          <a:p>
            <a:pPr algn="r"/>
            <a:r>
              <a:rPr lang="cs-CZ" sz="2200" i="1" dirty="0">
                <a:latin typeface="Carlito" panose="020F0502020204030204"/>
              </a:rPr>
              <a:t>12:00</a:t>
            </a:r>
            <a:r>
              <a:rPr lang="en-GB" sz="2200" i="1" dirty="0">
                <a:latin typeface="Carlito" panose="020F0502020204030204"/>
              </a:rPr>
              <a:t> - 1</a:t>
            </a:r>
            <a:r>
              <a:rPr lang="cs-CZ" sz="2200" i="1" dirty="0">
                <a:latin typeface="Carlito" panose="020F0502020204030204"/>
              </a:rPr>
              <a:t>3</a:t>
            </a:r>
            <a:r>
              <a:rPr lang="en-GB" sz="2200" i="1" dirty="0">
                <a:latin typeface="Carlito" panose="020F0502020204030204"/>
              </a:rPr>
              <a:t>:</a:t>
            </a:r>
            <a:r>
              <a:rPr lang="cs-CZ" sz="2200" i="1" dirty="0">
                <a:latin typeface="Carlito" panose="020F0502020204030204"/>
              </a:rPr>
              <a:t>30 </a:t>
            </a:r>
            <a:r>
              <a:rPr lang="en-GB" sz="2200" i="1" dirty="0">
                <a:latin typeface="Carlito" panose="020F0502020204030204"/>
              </a:rPr>
              <a:t>in </a:t>
            </a:r>
            <a:r>
              <a:rPr lang="cs-CZ" sz="2200" i="1" dirty="0">
                <a:latin typeface="Carlito" panose="020F0502020204030204"/>
              </a:rPr>
              <a:t>R128+S210</a:t>
            </a:r>
            <a:r>
              <a:rPr lang="en-GB" sz="2200" i="1" dirty="0">
                <a:latin typeface="Carlito" panose="020F0502020204030204"/>
              </a:rPr>
              <a:t>.</a:t>
            </a:r>
            <a:endParaRPr lang="cs-CZ" sz="2200" i="1" dirty="0">
              <a:latin typeface="Carlito" panose="020F0502020204030204"/>
            </a:endParaRPr>
          </a:p>
          <a:p>
            <a:pPr algn="r"/>
            <a:r>
              <a:rPr lang="cs-CZ" sz="2200" b="1" i="1" dirty="0" err="1"/>
              <a:t>Teacher</a:t>
            </a:r>
            <a:r>
              <a:rPr lang="cs-CZ" sz="2200" b="1" i="1" dirty="0"/>
              <a:t>: doc. </a:t>
            </a:r>
            <a:r>
              <a:rPr lang="fi-FI" sz="2200" b="1" i="1" dirty="0">
                <a:latin typeface="Carlito" panose="020F0502020204030204"/>
              </a:rPr>
              <a:t>PhDr. </a:t>
            </a:r>
            <a:r>
              <a:rPr lang="cs-CZ" sz="2200" b="1" i="1" dirty="0">
                <a:latin typeface="Carlito" panose="020F0502020204030204"/>
              </a:rPr>
              <a:t>Jana Stará</a:t>
            </a:r>
            <a:r>
              <a:rPr lang="fi-FI" sz="2200" b="1" i="1" dirty="0">
                <a:latin typeface="Carlito" panose="020F0502020204030204"/>
              </a:rPr>
              <a:t>, Ph.D.</a:t>
            </a:r>
            <a:endParaRPr lang="cs-CZ" sz="2200" i="1" dirty="0">
              <a:latin typeface="Carlito" panose="020F0502020204030204"/>
            </a:endParaRPr>
          </a:p>
          <a:p>
            <a:pPr algn="r"/>
            <a:r>
              <a:rPr lang="cs-CZ" sz="2200" i="1" dirty="0">
                <a:highlight>
                  <a:srgbClr val="FFFF00"/>
                </a:highlight>
                <a:latin typeface="Carlito" panose="020F0502020204030204"/>
              </a:rPr>
              <a:t>BEGINNING: 7.10.2025</a:t>
            </a:r>
            <a:r>
              <a:rPr lang="cs-CZ" sz="2200" dirty="0">
                <a:highlight>
                  <a:srgbClr val="FFFF00"/>
                </a:highlight>
                <a:latin typeface="Carlito" panose="020F0502020204030204"/>
              </a:rPr>
              <a:t> </a:t>
            </a:r>
            <a:endParaRPr lang="en-GB" sz="2200" dirty="0">
              <a:highlight>
                <a:srgbClr val="FFFF00"/>
              </a:highlight>
              <a:latin typeface="Carlito" panose="020F0502020204030204"/>
            </a:endParaRPr>
          </a:p>
        </p:txBody>
      </p:sp>
    </p:spTree>
    <p:extLst>
      <p:ext uri="{BB962C8B-B14F-4D97-AF65-F5344CB8AC3E}">
        <p14:creationId xmlns:p14="http://schemas.microsoft.com/office/powerpoint/2010/main" val="1654803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155429-134E-4271-9F7D-8E6E0AE51B43}"/>
              </a:ext>
            </a:extLst>
          </p:cNvPr>
          <p:cNvSpPr>
            <a:spLocks noGrp="1"/>
          </p:cNvSpPr>
          <p:nvPr>
            <p:ph type="title"/>
          </p:nvPr>
        </p:nvSpPr>
        <p:spPr>
          <a:xfrm>
            <a:off x="5166673" y="196861"/>
            <a:ext cx="6422849" cy="1676603"/>
          </a:xfrm>
        </p:spPr>
        <p:txBody>
          <a:bodyPr>
            <a:normAutofit/>
          </a:bodyPr>
          <a:lstStyle/>
          <a:p>
            <a:r>
              <a:rPr kumimoji="0" lang="en-US" sz="3700" b="1" i="0" u="none" strike="noStrike" kern="1200" cap="none" spc="0" normalizeH="0" baseline="0" noProof="0" dirty="0">
                <a:ln>
                  <a:noFill/>
                </a:ln>
                <a:solidFill>
                  <a:srgbClr val="C00000"/>
                </a:solidFill>
                <a:effectLst/>
                <a:uLnTx/>
                <a:uFillTx/>
                <a:latin typeface="Calibri Light" panose="020F0302020204030204"/>
                <a:ea typeface="+mj-ea"/>
                <a:cs typeface="+mj-cs"/>
              </a:rPr>
              <a:t>Theoretical Modul</a:t>
            </a:r>
            <a:r>
              <a:rPr kumimoji="0" lang="cs-CZ" sz="3700" b="1" i="0" u="none" strike="noStrike" kern="1200" cap="none" spc="0" normalizeH="0" baseline="0" noProof="0" dirty="0">
                <a:ln>
                  <a:noFill/>
                </a:ln>
                <a:solidFill>
                  <a:srgbClr val="C00000"/>
                </a:solidFill>
                <a:effectLst/>
                <a:uLnTx/>
                <a:uFillTx/>
                <a:latin typeface="Calibri Light" panose="020F0302020204030204"/>
                <a:ea typeface="+mj-ea"/>
                <a:cs typeface="+mj-cs"/>
              </a:rPr>
              <a:t>:</a:t>
            </a:r>
            <a:br>
              <a:rPr kumimoji="0" lang="cs-CZ" sz="3700" b="1" i="0" u="none" strike="noStrike" kern="1200" cap="none" spc="0" normalizeH="0" baseline="0" noProof="0" dirty="0">
                <a:ln>
                  <a:noFill/>
                </a:ln>
                <a:solidFill>
                  <a:srgbClr val="C00000"/>
                </a:solidFill>
                <a:effectLst/>
                <a:uLnTx/>
                <a:uFillTx/>
                <a:latin typeface="Calibri Light" panose="020F0302020204030204"/>
                <a:ea typeface="+mj-ea"/>
                <a:cs typeface="+mj-cs"/>
              </a:rPr>
            </a:br>
            <a:r>
              <a:rPr lang="en-US" sz="3700" b="1" dirty="0"/>
              <a:t>Pre-primary Education – current trends and challenges in Europe</a:t>
            </a:r>
          </a:p>
        </p:txBody>
      </p:sp>
      <p:sp>
        <p:nvSpPr>
          <p:cNvPr id="12" name="Rectangle 11">
            <a:extLst>
              <a:ext uri="{FF2B5EF4-FFF2-40B4-BE49-F238E27FC236}">
                <a16:creationId xmlns:a16="http://schemas.microsoft.com/office/drawing/2014/main" id="{C95B82D5-A8BB-45BF-BED8-C7B206892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9">
            <a:extLst>
              <a:ext uri="{FF2B5EF4-FFF2-40B4-BE49-F238E27FC236}">
                <a16:creationId xmlns:a16="http://schemas.microsoft.com/office/drawing/2014/main" id="{296C61EC-FBF4-4216-BE67-6C864D30A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ázek 3">
            <a:extLst>
              <a:ext uri="{FF2B5EF4-FFF2-40B4-BE49-F238E27FC236}">
                <a16:creationId xmlns:a16="http://schemas.microsoft.com/office/drawing/2014/main" id="{41BF9792-6A88-450C-BAB5-0238B7A337FA}"/>
              </a:ext>
            </a:extLst>
          </p:cNvPr>
          <p:cNvPicPr>
            <a:picLocks noChangeAspect="1"/>
          </p:cNvPicPr>
          <p:nvPr/>
        </p:nvPicPr>
        <p:blipFill>
          <a:blip r:embed="rId2"/>
          <a:stretch>
            <a:fillRect/>
          </a:stretch>
        </p:blipFill>
        <p:spPr>
          <a:xfrm>
            <a:off x="804672" y="1035163"/>
            <a:ext cx="3026664" cy="2006515"/>
          </a:xfrm>
          <a:prstGeom prst="rect">
            <a:avLst/>
          </a:prstGeom>
          <a:effectLst>
            <a:softEdge rad="139700"/>
          </a:effectLst>
        </p:spPr>
      </p:pic>
      <p:pic>
        <p:nvPicPr>
          <p:cNvPr id="7" name="Zástupný symbol pro obsah 8" descr="IMG_20171023_091743.jpg">
            <a:extLst>
              <a:ext uri="{FF2B5EF4-FFF2-40B4-BE49-F238E27FC236}">
                <a16:creationId xmlns:a16="http://schemas.microsoft.com/office/drawing/2014/main" id="{AB27047A-2359-4D2D-BE90-93094A02C418}"/>
              </a:ext>
            </a:extLst>
          </p:cNvPr>
          <p:cNvPicPr>
            <a:picLocks noChangeAspect="1"/>
          </p:cNvPicPr>
          <p:nvPr/>
        </p:nvPicPr>
        <p:blipFill>
          <a:blip r:embed="rId3" cstate="print"/>
          <a:stretch>
            <a:fillRect/>
          </a:stretch>
        </p:blipFill>
        <p:spPr>
          <a:xfrm rot="16200000">
            <a:off x="1606737" y="3167212"/>
            <a:ext cx="1422531" cy="3026663"/>
          </a:xfrm>
          <a:prstGeom prst="rect">
            <a:avLst/>
          </a:prstGeom>
          <a:effectLst>
            <a:softEdge rad="139700"/>
          </a:effectLst>
        </p:spPr>
      </p:pic>
      <p:sp>
        <p:nvSpPr>
          <p:cNvPr id="6" name="Zástupný objekt pre obsah 5">
            <a:extLst>
              <a:ext uri="{FF2B5EF4-FFF2-40B4-BE49-F238E27FC236}">
                <a16:creationId xmlns:a16="http://schemas.microsoft.com/office/drawing/2014/main" id="{A59D358B-2652-41C4-8ED0-80E5F8F9E0C1}"/>
              </a:ext>
            </a:extLst>
          </p:cNvPr>
          <p:cNvSpPr>
            <a:spLocks noGrp="1"/>
          </p:cNvSpPr>
          <p:nvPr>
            <p:ph idx="1"/>
          </p:nvPr>
        </p:nvSpPr>
        <p:spPr>
          <a:xfrm>
            <a:off x="5116880" y="2226210"/>
            <a:ext cx="6422848" cy="3785419"/>
          </a:xfrm>
        </p:spPr>
        <p:txBody>
          <a:bodyPr>
            <a:normAutofit/>
          </a:bodyPr>
          <a:lstStyle/>
          <a:p>
            <a:pPr algn="just"/>
            <a:r>
              <a:rPr lang="en-US" sz="2000" dirty="0"/>
              <a:t>The course inquiries into current trends and challenges of early childhood education and care in Europe. The course focuses on the diversity of education systems and educational reality in the Czech Republic, in countries of participating students and in other European countries. </a:t>
            </a:r>
            <a:endParaRPr lang="cs-CZ" sz="2000" dirty="0"/>
          </a:p>
          <a:p>
            <a:pPr algn="just"/>
            <a:r>
              <a:rPr lang="en-US" sz="2000" dirty="0"/>
              <a:t>Students will be provided with key information on trends and important topics related to current developments in pre-primary education in Europe (structures of ECEC; public policies concerning ECEC and family supporting measures; quality of ECEC; education guidelines; specific language support measures for children; outcomes, assessment and reporting; professionalization). </a:t>
            </a:r>
          </a:p>
        </p:txBody>
      </p:sp>
      <p:sp>
        <p:nvSpPr>
          <p:cNvPr id="3" name="Rectangle 4">
            <a:extLst>
              <a:ext uri="{FF2B5EF4-FFF2-40B4-BE49-F238E27FC236}">
                <a16:creationId xmlns:a16="http://schemas.microsoft.com/office/drawing/2014/main" id="{C4FE92C1-1B9B-FEF7-5D7D-F00C1482A5A5}"/>
              </a:ext>
            </a:extLst>
          </p:cNvPr>
          <p:cNvSpPr/>
          <p:nvPr/>
        </p:nvSpPr>
        <p:spPr>
          <a:xfrm>
            <a:off x="4470400" y="5801845"/>
            <a:ext cx="7635900" cy="1107996"/>
          </a:xfrm>
          <a:prstGeom prst="rect">
            <a:avLst/>
          </a:prstGeom>
        </p:spPr>
        <p:txBody>
          <a:bodyPr wrap="square">
            <a:spAutoFit/>
          </a:bodyPr>
          <a:lstStyle/>
          <a:p>
            <a:pPr algn="r"/>
            <a:r>
              <a:rPr lang="en-GB" sz="2200" b="1" i="1" dirty="0">
                <a:latin typeface="Carlito" panose="020F0502020204030204"/>
              </a:rPr>
              <a:t>When and where? </a:t>
            </a:r>
            <a:r>
              <a:rPr lang="cs-CZ" sz="2200" b="1" i="1" dirty="0">
                <a:latin typeface="Carlito" panose="020F0502020204030204"/>
              </a:rPr>
              <a:t>Mon</a:t>
            </a:r>
            <a:r>
              <a:rPr lang="en-GB" sz="2200" b="1" i="1" dirty="0">
                <a:latin typeface="Carlito" panose="020F0502020204030204"/>
              </a:rPr>
              <a:t>days</a:t>
            </a:r>
            <a:r>
              <a:rPr lang="en-GB" sz="2200" i="1" dirty="0">
                <a:latin typeface="Carlito" panose="020F0502020204030204"/>
              </a:rPr>
              <a:t>, </a:t>
            </a:r>
            <a:r>
              <a:rPr lang="cs-CZ" sz="2200" i="1" dirty="0">
                <a:latin typeface="Carlito" panose="020F0502020204030204"/>
              </a:rPr>
              <a:t>8</a:t>
            </a:r>
            <a:r>
              <a:rPr lang="en-GB" sz="2200" i="1" dirty="0">
                <a:latin typeface="Carlito" panose="020F0502020204030204"/>
              </a:rPr>
              <a:t>:5</a:t>
            </a:r>
            <a:r>
              <a:rPr lang="cs-CZ" sz="2200" i="1" dirty="0">
                <a:latin typeface="Carlito" panose="020F0502020204030204"/>
              </a:rPr>
              <a:t>5</a:t>
            </a:r>
            <a:r>
              <a:rPr lang="en-GB" sz="2200" i="1" dirty="0">
                <a:latin typeface="Carlito" panose="020F0502020204030204"/>
              </a:rPr>
              <a:t> - 1</a:t>
            </a:r>
            <a:r>
              <a:rPr lang="cs-CZ" sz="2200" i="1" dirty="0">
                <a:latin typeface="Carlito" panose="020F0502020204030204"/>
              </a:rPr>
              <a:t>0</a:t>
            </a:r>
            <a:r>
              <a:rPr lang="en-GB" sz="2200" i="1" dirty="0">
                <a:latin typeface="Carlito" panose="020F0502020204030204"/>
              </a:rPr>
              <a:t>:</a:t>
            </a:r>
            <a:r>
              <a:rPr lang="cs-CZ" sz="2200" i="1" dirty="0">
                <a:latin typeface="Carlito" panose="020F0502020204030204"/>
              </a:rPr>
              <a:t>35 </a:t>
            </a:r>
            <a:r>
              <a:rPr lang="en-GB" sz="2200" i="1" dirty="0">
                <a:latin typeface="Carlito" panose="020F0502020204030204"/>
              </a:rPr>
              <a:t>in </a:t>
            </a:r>
            <a:r>
              <a:rPr lang="cs-CZ" sz="2200" i="1" dirty="0">
                <a:latin typeface="Carlito" panose="020F0502020204030204"/>
              </a:rPr>
              <a:t>R010B</a:t>
            </a:r>
          </a:p>
          <a:p>
            <a:pPr algn="r"/>
            <a:r>
              <a:rPr lang="cs-CZ" sz="2200" b="1" i="1" dirty="0" err="1"/>
              <a:t>Teacher</a:t>
            </a:r>
            <a:r>
              <a:rPr lang="cs-CZ" sz="2200" b="1" i="1" dirty="0"/>
              <a:t>: </a:t>
            </a:r>
            <a:r>
              <a:rPr lang="fi-FI" sz="2200" b="1" i="1" dirty="0">
                <a:latin typeface="Carlito" panose="020F0502020204030204"/>
              </a:rPr>
              <a:t>PhDr. </a:t>
            </a:r>
            <a:r>
              <a:rPr lang="cs-CZ" sz="2200" b="1" i="1" dirty="0">
                <a:latin typeface="Carlito" panose="020F0502020204030204"/>
              </a:rPr>
              <a:t>Barbora Loudová Stralczynská</a:t>
            </a:r>
            <a:r>
              <a:rPr lang="fi-FI" sz="2200" b="1" i="1" dirty="0">
                <a:latin typeface="Carlito" panose="020F0502020204030204"/>
              </a:rPr>
              <a:t>, Ph.D.</a:t>
            </a:r>
            <a:endParaRPr lang="en-GB" sz="2200" b="1" i="1" dirty="0">
              <a:latin typeface="Carlito" panose="020F0502020204030204"/>
            </a:endParaRPr>
          </a:p>
          <a:p>
            <a:pPr algn="r"/>
            <a:r>
              <a:rPr lang="cs-CZ" sz="2200" i="1" dirty="0">
                <a:highlight>
                  <a:srgbClr val="FFFF00"/>
                </a:highlight>
                <a:latin typeface="Carlito" panose="020F0502020204030204"/>
              </a:rPr>
              <a:t>BEGINNING: 6.10.2025</a:t>
            </a:r>
            <a:endParaRPr lang="en-GB" sz="2200" i="1" dirty="0">
              <a:highlight>
                <a:srgbClr val="FFFF00"/>
              </a:highlight>
              <a:latin typeface="Carlito" panose="020F0502020204030204"/>
            </a:endParaRPr>
          </a:p>
        </p:txBody>
      </p:sp>
    </p:spTree>
    <p:extLst>
      <p:ext uri="{BB962C8B-B14F-4D97-AF65-F5344CB8AC3E}">
        <p14:creationId xmlns:p14="http://schemas.microsoft.com/office/powerpoint/2010/main" val="164480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1">
            <a:extLst>
              <a:ext uri="{FF2B5EF4-FFF2-40B4-BE49-F238E27FC236}">
                <a16:creationId xmlns:a16="http://schemas.microsoft.com/office/drawing/2014/main" id="{6DC51096-1F4D-44DE-A7B8-B86940789A77}"/>
              </a:ext>
            </a:extLst>
          </p:cNvPr>
          <p:cNvSpPr txBox="1">
            <a:spLocks/>
          </p:cNvSpPr>
          <p:nvPr/>
        </p:nvSpPr>
        <p:spPr>
          <a:xfrm>
            <a:off x="609848" y="376163"/>
            <a:ext cx="9849244" cy="8442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700" b="1" i="0" u="none" strike="noStrike" kern="1200" cap="none" spc="0" normalizeH="0" baseline="0" noProof="0" dirty="0">
                <a:ln>
                  <a:noFill/>
                </a:ln>
                <a:solidFill>
                  <a:srgbClr val="C00000"/>
                </a:solidFill>
                <a:effectLst/>
                <a:uLnTx/>
                <a:uFillTx/>
                <a:latin typeface="Calibri Light" panose="020F0302020204030204"/>
                <a:ea typeface="+mj-ea"/>
                <a:cs typeface="+mj-cs"/>
              </a:rPr>
              <a:t>Practical Modul</a:t>
            </a:r>
            <a:r>
              <a:rPr kumimoji="0" lang="cs-CZ" sz="3700" b="1" i="0" u="none" strike="noStrike" kern="1200" cap="none" spc="0" normalizeH="0" baseline="0" noProof="0" dirty="0">
                <a:ln>
                  <a:noFill/>
                </a:ln>
                <a:solidFill>
                  <a:srgbClr val="C00000"/>
                </a:solidFill>
                <a:effectLst/>
                <a:uLnTx/>
                <a:uFillTx/>
                <a:latin typeface="Calibri Light" panose="020F0302020204030204"/>
                <a:ea typeface="+mj-ea"/>
                <a:cs typeface="+mj-cs"/>
              </a:rPr>
              <a:t>: </a:t>
            </a:r>
            <a:r>
              <a:rPr kumimoji="0" lang="en-US" sz="3700" b="1" i="0" u="none" strike="noStrike" kern="1200" cap="none" spc="0" normalizeH="0" baseline="0" noProof="0" dirty="0">
                <a:ln>
                  <a:noFill/>
                </a:ln>
                <a:solidFill>
                  <a:prstClr val="black"/>
                </a:solidFill>
                <a:effectLst/>
                <a:uLnTx/>
                <a:uFillTx/>
                <a:latin typeface="Calibri Light" panose="020F0302020204030204"/>
                <a:ea typeface="+mj-ea"/>
                <a:cs typeface="+mj-cs"/>
              </a:rPr>
              <a:t>Teaching Practice </a:t>
            </a:r>
            <a:r>
              <a:rPr kumimoji="0" lang="cs-CZ" sz="3700" b="1" i="0" u="none" strike="noStrike" kern="1200" cap="none" spc="0" normalizeH="0" baseline="0" noProof="0" dirty="0">
                <a:ln>
                  <a:noFill/>
                </a:ln>
                <a:solidFill>
                  <a:prstClr val="black"/>
                </a:solidFill>
                <a:effectLst/>
                <a:uLnTx/>
                <a:uFillTx/>
                <a:latin typeface="Calibri Light" panose="020F0302020204030204"/>
                <a:ea typeface="+mj-ea"/>
                <a:cs typeface="+mj-cs"/>
              </a:rPr>
              <a:t>I</a:t>
            </a:r>
            <a:endParaRPr kumimoji="0" lang="en-US" sz="37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pic>
        <p:nvPicPr>
          <p:cNvPr id="6" name="Picture 5" descr="A teacher teaching a student&#10;&#10;Description automatically generated with low confidence">
            <a:extLst>
              <a:ext uri="{FF2B5EF4-FFF2-40B4-BE49-F238E27FC236}">
                <a16:creationId xmlns:a16="http://schemas.microsoft.com/office/drawing/2014/main" id="{BFDD09A7-3CDC-47FF-95CC-FE21E3B36C51}"/>
              </a:ext>
            </a:extLst>
          </p:cNvPr>
          <p:cNvPicPr>
            <a:picLocks noChangeAspect="1"/>
          </p:cNvPicPr>
          <p:nvPr/>
        </p:nvPicPr>
        <p:blipFill>
          <a:blip r:embed="rId2"/>
          <a:stretch>
            <a:fillRect/>
          </a:stretch>
        </p:blipFill>
        <p:spPr>
          <a:xfrm>
            <a:off x="7767989" y="109685"/>
            <a:ext cx="3949228" cy="2221440"/>
          </a:xfrm>
          <a:prstGeom prst="rect">
            <a:avLst/>
          </a:prstGeom>
          <a:ln>
            <a:noFill/>
          </a:ln>
          <a:effectLst>
            <a:outerShdw blurRad="292100" dist="139700" dir="2700000" algn="tl" rotWithShape="0">
              <a:srgbClr val="333333">
                <a:alpha val="65000"/>
              </a:srgbClr>
            </a:outerShdw>
            <a:softEdge rad="114300"/>
          </a:effectLst>
        </p:spPr>
      </p:pic>
      <p:sp>
        <p:nvSpPr>
          <p:cNvPr id="9" name="TextBox 8">
            <a:extLst>
              <a:ext uri="{FF2B5EF4-FFF2-40B4-BE49-F238E27FC236}">
                <a16:creationId xmlns:a16="http://schemas.microsoft.com/office/drawing/2014/main" id="{AC1B5457-14E0-4016-A27D-930BADAEB9C6}"/>
              </a:ext>
            </a:extLst>
          </p:cNvPr>
          <p:cNvSpPr txBox="1"/>
          <p:nvPr/>
        </p:nvSpPr>
        <p:spPr>
          <a:xfrm>
            <a:off x="609848" y="1104850"/>
            <a:ext cx="7158142" cy="2231380"/>
          </a:xfrm>
          <a:prstGeom prst="rect">
            <a:avLst/>
          </a:prstGeom>
          <a:noFill/>
        </p:spPr>
        <p:txBody>
          <a:bodyPr wrap="square">
            <a:spAutoFit/>
          </a:bodyPr>
          <a:lstStyle/>
          <a:p>
            <a:pPr marL="0" marR="0" lvl="0" indent="0" defTabSz="914400" rtl="0" eaLnBrk="1" fontAlgn="auto" latinLnBrk="0" hangingPunct="1">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rlito" panose="020F0502020204030204" pitchFamily="34" charset="0"/>
                <a:cs typeface="Carlito" panose="020F0502020204030204" pitchFamily="34" charset="0"/>
              </a:rPr>
              <a:t>Aims:</a:t>
            </a:r>
          </a:p>
          <a:p>
            <a:pPr marL="0" marR="0" lvl="0" indent="0" defTabSz="914400" rtl="0" eaLnBrk="1" fontAlgn="auto" latinLnBrk="0" hangingPunct="1">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Carlito" panose="020F0502020204030204" pitchFamily="34" charset="0"/>
              <a:cs typeface="Carlito" panose="020F0502020204030204" pitchFamily="34" charset="0"/>
            </a:endParaRPr>
          </a:p>
          <a:p>
            <a:pPr marL="342900" marR="0" lvl="0" indent="-342900" defTabSz="914400" rtl="0" eaLnBrk="1" fontAlgn="auto" latinLnBrk="0" hangingPunct="1">
              <a:spcBef>
                <a:spcPts val="0"/>
              </a:spcBef>
              <a:spcAft>
                <a:spcPts val="0"/>
              </a:spcAft>
              <a:buClrTx/>
              <a:buSzTx/>
              <a:buFont typeface="Arial" panose="020B0604020202020204" pitchFamily="34" charset="0"/>
              <a:buChar char="•"/>
              <a:tabLst/>
              <a:defRPr/>
            </a:pPr>
            <a:r>
              <a:rPr lang="en-GB" sz="2400" dirty="0">
                <a:solidFill>
                  <a:prstClr val="black"/>
                </a:solidFill>
                <a:latin typeface="Carlito" panose="020F0502020204030204" pitchFamily="34" charset="0"/>
                <a:cs typeface="Carlito" panose="020F0502020204030204" pitchFamily="34" charset="0"/>
              </a:rPr>
              <a:t>To h</a:t>
            </a:r>
            <a:r>
              <a:rPr kumimoji="0" lang="en-GB" sz="2400" b="0" i="0" u="none" strike="noStrike" kern="1200" cap="none" spc="0" normalizeH="0" baseline="0" noProof="0" dirty="0" err="1">
                <a:ln>
                  <a:noFill/>
                </a:ln>
                <a:solidFill>
                  <a:prstClr val="black"/>
                </a:solidFill>
                <a:effectLst/>
                <a:uLnTx/>
                <a:uFillTx/>
                <a:latin typeface="Carlito" panose="020F0502020204030204" pitchFamily="34" charset="0"/>
                <a:cs typeface="Carlito" panose="020F0502020204030204" pitchFamily="34" charset="0"/>
              </a:rPr>
              <a:t>ave</a:t>
            </a:r>
            <a:r>
              <a:rPr kumimoji="0" lang="en-GB" sz="2400" b="0" i="0" u="none" strike="noStrike" kern="1200" cap="none" spc="0" normalizeH="0" baseline="0" noProof="0" dirty="0">
                <a:ln>
                  <a:noFill/>
                </a:ln>
                <a:solidFill>
                  <a:prstClr val="black"/>
                </a:solidFill>
                <a:effectLst/>
                <a:uLnTx/>
                <a:uFillTx/>
                <a:latin typeface="Carlito" panose="020F0502020204030204" pitchFamily="34" charset="0"/>
                <a:cs typeface="Carlito" panose="020F0502020204030204" pitchFamily="34" charset="0"/>
              </a:rPr>
              <a:t> a good understanding of Czech </a:t>
            </a:r>
            <a:r>
              <a:rPr kumimoji="0" lang="en-GB" sz="2400" b="1" i="0" u="none" strike="noStrike" kern="1200" cap="none" spc="0" normalizeH="0" baseline="0" noProof="0" dirty="0">
                <a:ln>
                  <a:noFill/>
                </a:ln>
                <a:solidFill>
                  <a:prstClr val="black"/>
                </a:solidFill>
                <a:effectLst/>
                <a:uLnTx/>
                <a:uFillTx/>
                <a:latin typeface="Carlito" panose="020F0502020204030204" pitchFamily="34" charset="0"/>
                <a:cs typeface="Carlito" panose="020F0502020204030204" pitchFamily="34" charset="0"/>
              </a:rPr>
              <a:t>pre-primary</a:t>
            </a:r>
            <a:r>
              <a:rPr kumimoji="0" lang="en-GB" sz="2400" b="0" i="0" u="none" strike="noStrike" kern="1200" cap="none" spc="0" normalizeH="0" baseline="0" noProof="0" dirty="0">
                <a:ln>
                  <a:noFill/>
                </a:ln>
                <a:solidFill>
                  <a:prstClr val="black"/>
                </a:solidFill>
                <a:effectLst/>
                <a:uLnTx/>
                <a:uFillTx/>
                <a:latin typeface="Carlito" panose="020F0502020204030204" pitchFamily="34" charset="0"/>
                <a:cs typeface="Carlito" panose="020F0502020204030204" pitchFamily="34" charset="0"/>
              </a:rPr>
              <a:t> and </a:t>
            </a:r>
            <a:r>
              <a:rPr kumimoji="0" lang="en-GB" sz="2400" b="1" i="0" u="none" strike="noStrike" kern="1200" cap="none" spc="0" normalizeH="0" baseline="0" noProof="0" dirty="0">
                <a:ln>
                  <a:noFill/>
                </a:ln>
                <a:solidFill>
                  <a:prstClr val="black"/>
                </a:solidFill>
                <a:effectLst/>
                <a:uLnTx/>
                <a:uFillTx/>
                <a:latin typeface="Carlito" panose="020F0502020204030204" pitchFamily="34" charset="0"/>
                <a:cs typeface="Carlito" panose="020F0502020204030204" pitchFamily="34" charset="0"/>
              </a:rPr>
              <a:t>primary education </a:t>
            </a:r>
            <a:r>
              <a:rPr kumimoji="0" lang="en-GB" sz="2400" b="0" i="0" u="none" strike="noStrike" kern="1200" cap="none" spc="0" normalizeH="0" baseline="0" noProof="0" dirty="0">
                <a:ln>
                  <a:noFill/>
                </a:ln>
                <a:solidFill>
                  <a:prstClr val="black"/>
                </a:solidFill>
                <a:effectLst/>
                <a:uLnTx/>
                <a:uFillTx/>
                <a:latin typeface="Carlito" panose="020F0502020204030204" pitchFamily="34" charset="0"/>
                <a:cs typeface="Carlito" panose="020F0502020204030204" pitchFamily="34" charset="0"/>
              </a:rPr>
              <a:t>in the European context.</a:t>
            </a:r>
          </a:p>
          <a:p>
            <a:pPr marR="0" lvl="0" defTabSz="914400" rtl="0" eaLnBrk="1" fontAlgn="auto" latinLnBrk="0" hangingPunct="1">
              <a:spcBef>
                <a:spcPts val="0"/>
              </a:spcBef>
              <a:spcAft>
                <a:spcPts val="0"/>
              </a:spcAft>
              <a:buClrTx/>
              <a:buSzTx/>
              <a:tabLst/>
              <a:defRPr/>
            </a:pPr>
            <a:r>
              <a:rPr kumimoji="0" lang="en-GB" sz="900" b="0" i="0" u="none" strike="noStrike" kern="1200" cap="none" spc="0" normalizeH="0" baseline="0" noProof="0" dirty="0">
                <a:ln>
                  <a:noFill/>
                </a:ln>
                <a:solidFill>
                  <a:prstClr val="black"/>
                </a:solidFill>
                <a:effectLst/>
                <a:uLnTx/>
                <a:uFillTx/>
                <a:latin typeface="Carlito" panose="020F0502020204030204" pitchFamily="34" charset="0"/>
                <a:cs typeface="Carlito" panose="020F0502020204030204" pitchFamily="34" charset="0"/>
              </a:rPr>
              <a:t> </a:t>
            </a:r>
          </a:p>
          <a:p>
            <a:pPr marL="342900" marR="0" lvl="0" indent="-342900" defTabSz="914400" rtl="0" eaLnBrk="1" fontAlgn="auto" latinLnBrk="0" hangingPunct="1">
              <a:spcBef>
                <a:spcPts val="0"/>
              </a:spcBef>
              <a:spcAft>
                <a:spcPts val="0"/>
              </a:spcAft>
              <a:buClrTx/>
              <a:buSzTx/>
              <a:buFont typeface="Arial" panose="020B0604020202020204" pitchFamily="34" charset="0"/>
              <a:buChar char="•"/>
              <a:tabLst/>
              <a:defRPr/>
            </a:pPr>
            <a:r>
              <a:rPr lang="en-GB" sz="2400" dirty="0">
                <a:solidFill>
                  <a:prstClr val="black"/>
                </a:solidFill>
                <a:latin typeface="Carlito" panose="020F0502020204030204" pitchFamily="34" charset="0"/>
                <a:cs typeface="Carlito" panose="020F0502020204030204" pitchFamily="34" charset="0"/>
              </a:rPr>
              <a:t>To c</a:t>
            </a:r>
            <a:r>
              <a:rPr kumimoji="0" lang="en-GB" sz="2400" b="0" i="0" u="none" strike="noStrike" kern="1200" cap="none" spc="0" normalizeH="0" baseline="0" noProof="0" dirty="0" err="1">
                <a:ln>
                  <a:noFill/>
                </a:ln>
                <a:solidFill>
                  <a:prstClr val="black"/>
                </a:solidFill>
                <a:effectLst/>
                <a:uLnTx/>
                <a:uFillTx/>
                <a:latin typeface="Carlito" panose="020F0502020204030204" pitchFamily="34" charset="0"/>
                <a:cs typeface="Carlito" panose="020F0502020204030204" pitchFamily="34" charset="0"/>
              </a:rPr>
              <a:t>onsider</a:t>
            </a:r>
            <a:r>
              <a:rPr kumimoji="0" lang="en-GB" sz="2400" b="0" i="0" u="none" strike="noStrike" kern="1200" cap="none" spc="0" normalizeH="0" baseline="0" noProof="0" dirty="0">
                <a:ln>
                  <a:noFill/>
                </a:ln>
                <a:solidFill>
                  <a:prstClr val="black"/>
                </a:solidFill>
                <a:effectLst/>
                <a:uLnTx/>
                <a:uFillTx/>
                <a:latin typeface="Carlito" panose="020F0502020204030204" pitchFamily="34" charset="0"/>
                <a:cs typeface="Carlito" panose="020F0502020204030204" pitchFamily="34" charset="0"/>
              </a:rPr>
              <a:t> how new knowledge and </a:t>
            </a:r>
            <a:r>
              <a:rPr kumimoji="0" lang="en-GB" sz="2400" b="1" i="0" u="none" strike="noStrike" kern="1200" cap="none" spc="0" normalizeH="0" baseline="0" noProof="0" dirty="0">
                <a:ln>
                  <a:noFill/>
                </a:ln>
                <a:solidFill>
                  <a:prstClr val="black"/>
                </a:solidFill>
                <a:effectLst/>
                <a:uLnTx/>
                <a:uFillTx/>
                <a:latin typeface="Carlito" panose="020F0502020204030204" pitchFamily="34" charset="0"/>
                <a:cs typeface="Carlito" panose="020F0502020204030204" pitchFamily="34" charset="0"/>
              </a:rPr>
              <a:t>comparative</a:t>
            </a:r>
            <a:r>
              <a:rPr kumimoji="0" lang="en-GB" sz="2400" b="1" i="0" u="none" strike="noStrike" kern="1200" cap="none" spc="0" normalizeH="0" noProof="0" dirty="0">
                <a:ln>
                  <a:noFill/>
                </a:ln>
                <a:solidFill>
                  <a:prstClr val="black"/>
                </a:solidFill>
                <a:effectLst/>
                <a:uLnTx/>
                <a:uFillTx/>
                <a:latin typeface="Carlito" panose="020F0502020204030204" pitchFamily="34" charset="0"/>
                <a:cs typeface="Carlito" panose="020F0502020204030204" pitchFamily="34" charset="0"/>
              </a:rPr>
              <a:t> </a:t>
            </a:r>
            <a:r>
              <a:rPr kumimoji="0" lang="en-GB" sz="2400" b="1" i="0" u="none" strike="noStrike" kern="1200" cap="none" spc="0" normalizeH="0" baseline="0" noProof="0" dirty="0">
                <a:ln>
                  <a:noFill/>
                </a:ln>
                <a:solidFill>
                  <a:prstClr val="black"/>
                </a:solidFill>
                <a:effectLst/>
                <a:uLnTx/>
                <a:uFillTx/>
                <a:latin typeface="Carlito" panose="020F0502020204030204" pitchFamily="34" charset="0"/>
                <a:cs typeface="Carlito" panose="020F0502020204030204" pitchFamily="34" charset="0"/>
              </a:rPr>
              <a:t>experiences</a:t>
            </a:r>
            <a:r>
              <a:rPr kumimoji="0" lang="en-GB" sz="2400" b="0" i="0" u="none" strike="noStrike" kern="1200" cap="none" spc="0" normalizeH="0" baseline="0" noProof="0" dirty="0">
                <a:ln>
                  <a:noFill/>
                </a:ln>
                <a:solidFill>
                  <a:prstClr val="black"/>
                </a:solidFill>
                <a:effectLst/>
                <a:uLnTx/>
                <a:uFillTx/>
                <a:latin typeface="Carlito" panose="020F0502020204030204" pitchFamily="34" charset="0"/>
                <a:cs typeface="Carlito" panose="020F0502020204030204" pitchFamily="34" charset="0"/>
              </a:rPr>
              <a:t> can improve practice as a teacher</a:t>
            </a:r>
          </a:p>
        </p:txBody>
      </p:sp>
      <p:sp>
        <p:nvSpPr>
          <p:cNvPr id="4" name="Rectangle 4">
            <a:extLst>
              <a:ext uri="{FF2B5EF4-FFF2-40B4-BE49-F238E27FC236}">
                <a16:creationId xmlns:a16="http://schemas.microsoft.com/office/drawing/2014/main" id="{3F1222FD-3422-6789-77E0-C51E7F00112B}"/>
              </a:ext>
            </a:extLst>
          </p:cNvPr>
          <p:cNvSpPr/>
          <p:nvPr/>
        </p:nvSpPr>
        <p:spPr>
          <a:xfrm>
            <a:off x="622266" y="5634299"/>
            <a:ext cx="11467916" cy="1107996"/>
          </a:xfrm>
          <a:prstGeom prst="rect">
            <a:avLst/>
          </a:prstGeom>
        </p:spPr>
        <p:txBody>
          <a:bodyPr wrap="square">
            <a:spAutoFit/>
          </a:bodyPr>
          <a:lstStyle/>
          <a:p>
            <a:r>
              <a:rPr lang="en-GB" sz="2200" b="1" i="1" dirty="0">
                <a:latin typeface="Carlito" panose="020F0502020204030204"/>
              </a:rPr>
              <a:t>When and where? </a:t>
            </a:r>
            <a:r>
              <a:rPr lang="cs-CZ" sz="2200" b="1" i="1" dirty="0" err="1">
                <a:latin typeface="Carlito" panose="020F0502020204030204"/>
              </a:rPr>
              <a:t>Tues</a:t>
            </a:r>
            <a:r>
              <a:rPr lang="en-GB" sz="2200" b="1" i="1" dirty="0">
                <a:latin typeface="Carlito" panose="020F0502020204030204"/>
              </a:rPr>
              <a:t>days</a:t>
            </a:r>
            <a:r>
              <a:rPr lang="en-GB" sz="2200" i="1" dirty="0">
                <a:latin typeface="Carlito" panose="020F0502020204030204"/>
              </a:rPr>
              <a:t>, </a:t>
            </a:r>
            <a:r>
              <a:rPr lang="cs-CZ" sz="2200" i="1" dirty="0">
                <a:latin typeface="Carlito" panose="020F0502020204030204"/>
              </a:rPr>
              <a:t>8</a:t>
            </a:r>
            <a:r>
              <a:rPr lang="en-GB" sz="2200" i="1" dirty="0">
                <a:latin typeface="Carlito" panose="020F0502020204030204"/>
              </a:rPr>
              <a:t>:00 - 1</a:t>
            </a:r>
            <a:r>
              <a:rPr lang="cs-CZ" sz="2200" i="1" dirty="0">
                <a:latin typeface="Carlito" panose="020F0502020204030204"/>
              </a:rPr>
              <a:t>1</a:t>
            </a:r>
            <a:r>
              <a:rPr lang="en-GB" sz="2200" i="1" dirty="0">
                <a:latin typeface="Carlito" panose="020F0502020204030204"/>
              </a:rPr>
              <a:t>:00</a:t>
            </a:r>
            <a:r>
              <a:rPr lang="cs-CZ" sz="2200" i="1" dirty="0">
                <a:latin typeface="Carlito" panose="020F0502020204030204"/>
              </a:rPr>
              <a:t> </a:t>
            </a:r>
            <a:r>
              <a:rPr lang="en-GB" sz="2200" i="1" dirty="0">
                <a:latin typeface="Carlito" panose="020F0502020204030204"/>
              </a:rPr>
              <a:t>in </a:t>
            </a:r>
            <a:r>
              <a:rPr lang="cs-CZ" sz="2200" i="1" dirty="0" err="1">
                <a:latin typeface="Carlito" panose="020F0502020204030204"/>
              </a:rPr>
              <a:t>pre</a:t>
            </a:r>
            <a:r>
              <a:rPr lang="cs-CZ" sz="2200" i="1" dirty="0">
                <a:latin typeface="Carlito" panose="020F0502020204030204"/>
              </a:rPr>
              <a:t>-/</a:t>
            </a:r>
            <a:r>
              <a:rPr lang="cs-CZ" sz="2200" i="1" dirty="0" err="1">
                <a:latin typeface="Carlito" panose="020F0502020204030204"/>
              </a:rPr>
              <a:t>primary</a:t>
            </a:r>
            <a:r>
              <a:rPr lang="cs-CZ" sz="2200" i="1" dirty="0">
                <a:latin typeface="Carlito" panose="020F0502020204030204"/>
              </a:rPr>
              <a:t> </a:t>
            </a:r>
            <a:r>
              <a:rPr lang="cs-CZ" sz="2200" i="1" dirty="0" err="1">
                <a:latin typeface="Carlito" panose="020F0502020204030204"/>
              </a:rPr>
              <a:t>schools</a:t>
            </a:r>
            <a:r>
              <a:rPr lang="cs-CZ" sz="2200" i="1" dirty="0">
                <a:latin typeface="Carlito" panose="020F0502020204030204"/>
              </a:rPr>
              <a:t>, </a:t>
            </a:r>
            <a:r>
              <a:rPr lang="cs-CZ" sz="2200" i="1" dirty="0" err="1">
                <a:latin typeface="Carlito" panose="020F0502020204030204"/>
              </a:rPr>
              <a:t>every</a:t>
            </a:r>
            <a:r>
              <a:rPr lang="cs-CZ" sz="2200" i="1" dirty="0">
                <a:latin typeface="Carlito" panose="020F0502020204030204"/>
              </a:rPr>
              <a:t> </a:t>
            </a:r>
            <a:r>
              <a:rPr lang="cs-CZ" sz="2200" i="1" dirty="0" err="1">
                <a:latin typeface="Carlito" panose="020F0502020204030204"/>
              </a:rPr>
              <a:t>even</a:t>
            </a:r>
            <a:r>
              <a:rPr lang="cs-CZ" sz="2200" i="1" dirty="0">
                <a:latin typeface="Carlito" panose="020F0502020204030204"/>
              </a:rPr>
              <a:t> </a:t>
            </a:r>
            <a:r>
              <a:rPr lang="cs-CZ" sz="2200" i="1" dirty="0" err="1">
                <a:latin typeface="Carlito" panose="020F0502020204030204"/>
              </a:rPr>
              <a:t>week</a:t>
            </a:r>
            <a:endParaRPr lang="cs-CZ" sz="2200" i="1" dirty="0">
              <a:latin typeface="Carlito" panose="020F0502020204030204"/>
            </a:endParaRPr>
          </a:p>
          <a:p>
            <a:r>
              <a:rPr lang="cs-CZ" sz="2200" b="1" i="1" dirty="0" err="1"/>
              <a:t>Teacher</a:t>
            </a:r>
            <a:r>
              <a:rPr lang="cs-CZ" sz="2200" b="1" i="1" dirty="0"/>
              <a:t>: doc. </a:t>
            </a:r>
            <a:r>
              <a:rPr lang="fi-FI" sz="2200" b="1" i="1" dirty="0">
                <a:latin typeface="Carlito" panose="020F0502020204030204"/>
              </a:rPr>
              <a:t>PhDr. </a:t>
            </a:r>
            <a:r>
              <a:rPr lang="cs-CZ" sz="2200" b="1" i="1" dirty="0">
                <a:latin typeface="Carlito" panose="020F0502020204030204"/>
              </a:rPr>
              <a:t>Jana Stará</a:t>
            </a:r>
            <a:r>
              <a:rPr lang="fi-FI" sz="2200" b="1" i="1" dirty="0">
                <a:latin typeface="Carlito" panose="020F0502020204030204"/>
              </a:rPr>
              <a:t>, Ph.D.</a:t>
            </a:r>
            <a:r>
              <a:rPr lang="cs-CZ" sz="2200" b="1" i="1" dirty="0">
                <a:latin typeface="Carlito" panose="020F0502020204030204"/>
              </a:rPr>
              <a:t> and co</a:t>
            </a:r>
            <a:r>
              <a:rPr lang="fr-FR" sz="2200" b="1" i="1" dirty="0"/>
              <a:t>.</a:t>
            </a:r>
            <a:r>
              <a:rPr lang="cs-CZ" sz="2200" b="1" i="1" dirty="0"/>
              <a:t>  </a:t>
            </a:r>
            <a:r>
              <a:rPr lang="en-GB" sz="2200" i="1" dirty="0">
                <a:latin typeface="Carlito" panose="020F0502020204030204"/>
              </a:rPr>
              <a:t>The first meeting will be </a:t>
            </a:r>
            <a:r>
              <a:rPr lang="en-GB" sz="2200" i="1" dirty="0">
                <a:highlight>
                  <a:srgbClr val="FF0000"/>
                </a:highlight>
                <a:latin typeface="Carlito" panose="020F0502020204030204"/>
              </a:rPr>
              <a:t>on</a:t>
            </a:r>
            <a:r>
              <a:rPr lang="cs-CZ" sz="2200" i="1" dirty="0">
                <a:highlight>
                  <a:srgbClr val="FF0000"/>
                </a:highlight>
                <a:latin typeface="Carlito" panose="020F0502020204030204"/>
              </a:rPr>
              <a:t> 30.10.; </a:t>
            </a:r>
            <a:r>
              <a:rPr lang="cs-CZ" sz="2200" i="1" dirty="0">
                <a:highlight>
                  <a:srgbClr val="FFFF00"/>
                </a:highlight>
                <a:latin typeface="Carlito" panose="020F0502020204030204"/>
              </a:rPr>
              <a:t>14.10.; 11.11.; 25.11.; 9.12.2025</a:t>
            </a:r>
            <a:r>
              <a:rPr lang="en-GB" sz="2200" i="1" dirty="0">
                <a:latin typeface="Carlito" panose="020F0502020204030204"/>
              </a:rPr>
              <a:t>.</a:t>
            </a:r>
            <a:r>
              <a:rPr lang="cs-CZ" sz="2200" i="1" dirty="0">
                <a:latin typeface="Carlito" panose="020F0502020204030204"/>
              </a:rPr>
              <a:t> </a:t>
            </a:r>
            <a:r>
              <a:rPr lang="cs-CZ" sz="2200" i="1" dirty="0"/>
              <a:t>SMIMO = </a:t>
            </a:r>
            <a:r>
              <a:rPr lang="cs-CZ" sz="2200" i="1" dirty="0" err="1"/>
              <a:t>school</a:t>
            </a:r>
            <a:r>
              <a:rPr lang="cs-CZ" sz="2200" i="1" dirty="0"/>
              <a:t> (</a:t>
            </a:r>
            <a:r>
              <a:rPr lang="cs-CZ" sz="2200" i="1" dirty="0" err="1"/>
              <a:t>address</a:t>
            </a:r>
            <a:r>
              <a:rPr lang="cs-CZ" sz="2200" i="1" dirty="0"/>
              <a:t> </a:t>
            </a:r>
            <a:r>
              <a:rPr lang="cs-CZ" sz="2200" i="1" dirty="0" err="1"/>
              <a:t>will</a:t>
            </a:r>
            <a:r>
              <a:rPr lang="cs-CZ" sz="2200" i="1" dirty="0"/>
              <a:t> </a:t>
            </a:r>
            <a:r>
              <a:rPr lang="cs-CZ" sz="2200" i="1" dirty="0" err="1"/>
              <a:t>be</a:t>
            </a:r>
            <a:r>
              <a:rPr lang="cs-CZ" sz="2200" i="1" dirty="0"/>
              <a:t> </a:t>
            </a:r>
            <a:r>
              <a:rPr lang="cs-CZ" sz="2200" i="1" dirty="0" err="1"/>
              <a:t>announced</a:t>
            </a:r>
            <a:r>
              <a:rPr lang="cs-CZ" sz="2200" i="1" dirty="0"/>
              <a:t>)</a:t>
            </a:r>
            <a:endParaRPr lang="en-GB" sz="2200" i="1" dirty="0">
              <a:latin typeface="Carlito" panose="020F0502020204030204"/>
            </a:endParaRPr>
          </a:p>
        </p:txBody>
      </p:sp>
      <p:sp>
        <p:nvSpPr>
          <p:cNvPr id="2" name="TextBox 10">
            <a:extLst>
              <a:ext uri="{FF2B5EF4-FFF2-40B4-BE49-F238E27FC236}">
                <a16:creationId xmlns:a16="http://schemas.microsoft.com/office/drawing/2014/main" id="{B3054D55-41F2-AC8D-B05A-84EFD40652E8}"/>
              </a:ext>
            </a:extLst>
          </p:cNvPr>
          <p:cNvSpPr txBox="1"/>
          <p:nvPr/>
        </p:nvSpPr>
        <p:spPr>
          <a:xfrm>
            <a:off x="622266" y="3322693"/>
            <a:ext cx="11094951" cy="1954381"/>
          </a:xfrm>
          <a:prstGeom prst="rect">
            <a:avLst/>
          </a:prstGeom>
          <a:noFill/>
        </p:spPr>
        <p:txBody>
          <a:bodyPr wrap="square">
            <a:spAutoFit/>
          </a:bodyPr>
          <a:lstStyle/>
          <a:p>
            <a:r>
              <a:rPr lang="en-GB" sz="2200" b="1" dirty="0">
                <a:latin typeface="Carlito" panose="020F0502020204030204" pitchFamily="34" charset="0"/>
                <a:cs typeface="Carlito" panose="020F0502020204030204" pitchFamily="34" charset="0"/>
              </a:rPr>
              <a:t>Content: </a:t>
            </a:r>
          </a:p>
          <a:p>
            <a:endParaRPr lang="en-GB" sz="1100" dirty="0">
              <a:latin typeface="Carlito" panose="020F0502020204030204" pitchFamily="34" charset="0"/>
              <a:cs typeface="Carlito" panose="020F0502020204030204" pitchFamily="34" charset="0"/>
            </a:endParaRPr>
          </a:p>
          <a:p>
            <a:pPr marL="342900" indent="-342900">
              <a:buFont typeface="Arial" panose="020B0604020202020204" pitchFamily="34" charset="0"/>
              <a:buChar char="•"/>
            </a:pPr>
            <a:r>
              <a:rPr lang="en-GB" sz="2200" dirty="0">
                <a:latin typeface="Carlito" panose="020F0502020204030204" pitchFamily="34" charset="0"/>
                <a:cs typeface="Carlito" panose="020F0502020204030204" pitchFamily="34" charset="0"/>
              </a:rPr>
              <a:t>Observe teaching and learning in Czech schools and complete a </a:t>
            </a:r>
            <a:r>
              <a:rPr lang="en-GB" sz="2200" b="1" dirty="0">
                <a:latin typeface="Carlito" panose="020F0502020204030204" pitchFamily="34" charset="0"/>
                <a:cs typeface="Carlito" panose="020F0502020204030204" pitchFamily="34" charset="0"/>
              </a:rPr>
              <a:t>reflective diary</a:t>
            </a:r>
            <a:r>
              <a:rPr lang="en-GB" sz="2200" dirty="0">
                <a:latin typeface="Carlito" panose="020F0502020204030204" pitchFamily="34" charset="0"/>
                <a:cs typeface="Carlito" panose="020F0502020204030204" pitchFamily="34" charset="0"/>
              </a:rPr>
              <a:t>.</a:t>
            </a:r>
          </a:p>
          <a:p>
            <a:pPr marL="342900" indent="-342900">
              <a:buFont typeface="Arial" panose="020B0604020202020204" pitchFamily="34" charset="0"/>
              <a:buChar char="•"/>
            </a:pPr>
            <a:r>
              <a:rPr lang="en-GB" sz="2200" dirty="0">
                <a:latin typeface="Carlito" panose="020F0502020204030204" pitchFamily="34" charset="0"/>
                <a:cs typeface="Carlito" panose="020F0502020204030204" pitchFamily="34" charset="0"/>
              </a:rPr>
              <a:t>Participate in presentations and </a:t>
            </a:r>
            <a:r>
              <a:rPr lang="en-GB" sz="2200" b="1" dirty="0">
                <a:latin typeface="Carlito" panose="020F0502020204030204" pitchFamily="34" charset="0"/>
                <a:cs typeface="Carlito" panose="020F0502020204030204" pitchFamily="34" charset="0"/>
              </a:rPr>
              <a:t>group discussions </a:t>
            </a:r>
            <a:r>
              <a:rPr lang="en-GB" sz="2200" dirty="0">
                <a:latin typeface="Carlito" panose="020F0502020204030204" pitchFamily="34" charset="0"/>
                <a:cs typeface="Carlito" panose="020F0502020204030204" pitchFamily="34" charset="0"/>
              </a:rPr>
              <a:t>led by the course tutor.</a:t>
            </a:r>
          </a:p>
          <a:p>
            <a:pPr marL="342900" indent="-342900">
              <a:buFont typeface="Arial" panose="020B0604020202020204" pitchFamily="34" charset="0"/>
              <a:buChar char="•"/>
            </a:pPr>
            <a:r>
              <a:rPr lang="en-GB" sz="2200" dirty="0">
                <a:latin typeface="Carlito" panose="020F0502020204030204" pitchFamily="34" charset="0"/>
                <a:cs typeface="Carlito" panose="020F0502020204030204" pitchFamily="34" charset="0"/>
              </a:rPr>
              <a:t>Plan and teach a short </a:t>
            </a:r>
            <a:r>
              <a:rPr lang="en-GB" sz="2200" b="1" dirty="0">
                <a:latin typeface="Carlito" panose="020F0502020204030204" pitchFamily="34" charset="0"/>
                <a:cs typeface="Carlito" panose="020F0502020204030204" pitchFamily="34" charset="0"/>
              </a:rPr>
              <a:t>English language activity </a:t>
            </a:r>
            <a:r>
              <a:rPr lang="en-GB" sz="2200" dirty="0">
                <a:latin typeface="Carlito" panose="020F0502020204030204" pitchFamily="34" charset="0"/>
                <a:cs typeface="Carlito" panose="020F0502020204030204" pitchFamily="34" charset="0"/>
              </a:rPr>
              <a:t>to a small group of children.</a:t>
            </a:r>
          </a:p>
          <a:p>
            <a:pPr marL="342900" indent="-342900">
              <a:buFont typeface="Arial" panose="020B0604020202020204" pitchFamily="34" charset="0"/>
              <a:buChar char="•"/>
            </a:pPr>
            <a:r>
              <a:rPr lang="en-GB" sz="2200" dirty="0">
                <a:latin typeface="Carlito" panose="020F0502020204030204" pitchFamily="34" charset="0"/>
                <a:cs typeface="Carlito" panose="020F0502020204030204" pitchFamily="34" charset="0"/>
              </a:rPr>
              <a:t>Complete </a:t>
            </a:r>
            <a:r>
              <a:rPr lang="en-GB" sz="2200" b="1" dirty="0">
                <a:latin typeface="Carlito" panose="020F0502020204030204" pitchFamily="34" charset="0"/>
                <a:cs typeface="Carlito" panose="020F0502020204030204" pitchFamily="34" charset="0"/>
              </a:rPr>
              <a:t>independent study tasks </a:t>
            </a:r>
            <a:r>
              <a:rPr lang="en-GB" sz="2200" dirty="0">
                <a:latin typeface="Carlito" panose="020F0502020204030204" pitchFamily="34" charset="0"/>
                <a:cs typeface="Carlito" panose="020F0502020204030204" pitchFamily="34" charset="0"/>
              </a:rPr>
              <a:t>on Moodle (readings, videos, etc.)   </a:t>
            </a:r>
          </a:p>
        </p:txBody>
      </p:sp>
    </p:spTree>
    <p:extLst>
      <p:ext uri="{BB962C8B-B14F-4D97-AF65-F5344CB8AC3E}">
        <p14:creationId xmlns:p14="http://schemas.microsoft.com/office/powerpoint/2010/main" val="558750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Zástupný symbol pro obsah 5" descr="IMG_20171023_084324.jpg">
            <a:extLst>
              <a:ext uri="{FF2B5EF4-FFF2-40B4-BE49-F238E27FC236}">
                <a16:creationId xmlns:a16="http://schemas.microsoft.com/office/drawing/2014/main" id="{27E4C083-D9AF-4825-9548-ECB7B1829F53}"/>
              </a:ext>
            </a:extLst>
          </p:cNvPr>
          <p:cNvPicPr>
            <a:picLocks noChangeAspect="1"/>
          </p:cNvPicPr>
          <p:nvPr/>
        </p:nvPicPr>
        <p:blipFill rotWithShape="1">
          <a:blip r:embed="rId2" cstate="print">
            <a:alphaModFix/>
          </a:blip>
          <a:srcRect r="1" b="45457"/>
          <a:stretch/>
        </p:blipFill>
        <p:spPr>
          <a:xfrm rot="16200000">
            <a:off x="6573179" y="196658"/>
            <a:ext cx="5815173" cy="5421858"/>
          </a:xfrm>
          <a:prstGeom prst="rect">
            <a:avLst/>
          </a:prstGeom>
          <a:effectLst>
            <a:softEdge rad="177800"/>
          </a:effectLst>
        </p:spPr>
      </p:pic>
      <p:sp>
        <p:nvSpPr>
          <p:cNvPr id="2" name="Nadpis 1">
            <a:extLst>
              <a:ext uri="{FF2B5EF4-FFF2-40B4-BE49-F238E27FC236}">
                <a16:creationId xmlns:a16="http://schemas.microsoft.com/office/drawing/2014/main" id="{456E4E90-91D4-4467-8427-3396D05FAB47}"/>
              </a:ext>
            </a:extLst>
          </p:cNvPr>
          <p:cNvSpPr>
            <a:spLocks noGrp="1"/>
          </p:cNvSpPr>
          <p:nvPr>
            <p:ph type="title"/>
          </p:nvPr>
        </p:nvSpPr>
        <p:spPr>
          <a:xfrm>
            <a:off x="363052" y="351374"/>
            <a:ext cx="5313848" cy="1311664"/>
          </a:xfrm>
        </p:spPr>
        <p:txBody>
          <a:bodyPr>
            <a:normAutofit/>
          </a:bodyPr>
          <a:lstStyle/>
          <a:p>
            <a:r>
              <a:rPr lang="en-US" sz="3200" b="1" dirty="0">
                <a:solidFill>
                  <a:srgbClr val="000000"/>
                </a:solidFill>
              </a:rPr>
              <a:t>Encouraging creative and innovative thinking in schools</a:t>
            </a:r>
            <a:endParaRPr lang="cs-CZ" sz="3200" b="1" dirty="0">
              <a:solidFill>
                <a:srgbClr val="000000"/>
              </a:solidFill>
            </a:endParaRPr>
          </a:p>
        </p:txBody>
      </p:sp>
      <p:sp>
        <p:nvSpPr>
          <p:cNvPr id="3" name="Zástupný obsah 2">
            <a:extLst>
              <a:ext uri="{FF2B5EF4-FFF2-40B4-BE49-F238E27FC236}">
                <a16:creationId xmlns:a16="http://schemas.microsoft.com/office/drawing/2014/main" id="{A22002FC-249B-44D0-A162-9E571B452177}"/>
              </a:ext>
            </a:extLst>
          </p:cNvPr>
          <p:cNvSpPr>
            <a:spLocks noGrp="1"/>
          </p:cNvSpPr>
          <p:nvPr>
            <p:ph idx="1"/>
          </p:nvPr>
        </p:nvSpPr>
        <p:spPr>
          <a:xfrm>
            <a:off x="266218" y="1478106"/>
            <a:ext cx="6248883" cy="4841933"/>
          </a:xfrm>
        </p:spPr>
        <p:txBody>
          <a:bodyPr anchor="ctr">
            <a:normAutofit/>
          </a:bodyPr>
          <a:lstStyle/>
          <a:p>
            <a:r>
              <a:rPr lang="en-US" sz="2000" dirty="0">
                <a:solidFill>
                  <a:srgbClr val="000000"/>
                </a:solidFill>
              </a:rPr>
              <a:t>The course will help students to unlock, discover and release their creative potential and will present them with methodologies that can be applied in classroom setting. Participants will learn about using ITC, different forms of arts, reading and writing, questioning and other techniques to foster creativity in schools. The course is designed as a series of workshops that are composed of hand-on activities, practical tips, and the final creative project.</a:t>
            </a:r>
            <a:endParaRPr lang="cs-CZ" sz="2000" dirty="0">
              <a:solidFill>
                <a:srgbClr val="000000"/>
              </a:solidFill>
            </a:endParaRPr>
          </a:p>
          <a:p>
            <a:r>
              <a:rPr lang="en-US" sz="2000" dirty="0">
                <a:solidFill>
                  <a:srgbClr val="000000"/>
                </a:solidFill>
              </a:rPr>
              <a:t>Presentation introducing the final creative project</a:t>
            </a:r>
            <a:endParaRPr lang="cs-CZ" sz="2000" dirty="0">
              <a:solidFill>
                <a:srgbClr val="000000"/>
              </a:solidFill>
            </a:endParaRPr>
          </a:p>
          <a:p>
            <a:r>
              <a:rPr lang="cs-CZ" sz="2000" dirty="0">
                <a:solidFill>
                  <a:srgbClr val="000000"/>
                </a:solidFill>
              </a:rPr>
              <a:t>PhDr. Petra </a:t>
            </a:r>
            <a:r>
              <a:rPr lang="cs-CZ" sz="2000" dirty="0" err="1">
                <a:solidFill>
                  <a:srgbClr val="000000"/>
                </a:solidFill>
              </a:rPr>
              <a:t>Vallin</a:t>
            </a:r>
            <a:r>
              <a:rPr lang="en-US" sz="2000" dirty="0">
                <a:solidFill>
                  <a:srgbClr val="000000"/>
                </a:solidFill>
              </a:rPr>
              <a:t>, Ph.D.</a:t>
            </a:r>
            <a:endParaRPr lang="cs-CZ" sz="2000" dirty="0">
              <a:solidFill>
                <a:srgbClr val="000000"/>
              </a:solidFill>
            </a:endParaRPr>
          </a:p>
          <a:p>
            <a:r>
              <a:rPr lang="en-US" sz="2000" dirty="0"/>
              <a:t>Encouraging creative and innovative thinking in schools OEMNN1704Z</a:t>
            </a:r>
            <a:endParaRPr lang="cs-CZ" sz="2000" dirty="0"/>
          </a:p>
        </p:txBody>
      </p:sp>
      <p:sp>
        <p:nvSpPr>
          <p:cNvPr id="4" name="Rectangle 4">
            <a:extLst>
              <a:ext uri="{FF2B5EF4-FFF2-40B4-BE49-F238E27FC236}">
                <a16:creationId xmlns:a16="http://schemas.microsoft.com/office/drawing/2014/main" id="{211FDAC7-8BB5-A657-C52C-687357A61BCD}"/>
              </a:ext>
            </a:extLst>
          </p:cNvPr>
          <p:cNvSpPr/>
          <p:nvPr/>
        </p:nvSpPr>
        <p:spPr>
          <a:xfrm>
            <a:off x="457866" y="6088559"/>
            <a:ext cx="11467916" cy="769441"/>
          </a:xfrm>
          <a:prstGeom prst="rect">
            <a:avLst/>
          </a:prstGeom>
        </p:spPr>
        <p:txBody>
          <a:bodyPr wrap="square">
            <a:spAutoFit/>
          </a:bodyPr>
          <a:lstStyle/>
          <a:p>
            <a:r>
              <a:rPr lang="en-GB" sz="2200" b="1" i="1" dirty="0">
                <a:latin typeface="Carlito" panose="020F0502020204030204"/>
              </a:rPr>
              <a:t>When and where? even </a:t>
            </a:r>
            <a:r>
              <a:rPr lang="cs-CZ" sz="2200" b="1" i="1" dirty="0">
                <a:latin typeface="Carlito" panose="020F0502020204030204"/>
              </a:rPr>
              <a:t>Mon</a:t>
            </a:r>
            <a:r>
              <a:rPr lang="en-GB" sz="2200" b="1" i="1" dirty="0">
                <a:latin typeface="Carlito" panose="020F0502020204030204"/>
              </a:rPr>
              <a:t>days</a:t>
            </a:r>
            <a:r>
              <a:rPr lang="en-GB" sz="2200" i="1" dirty="0">
                <a:latin typeface="Carlito" panose="020F0502020204030204"/>
              </a:rPr>
              <a:t>, 1</a:t>
            </a:r>
            <a:r>
              <a:rPr lang="cs-CZ" sz="2200" i="1" dirty="0">
                <a:latin typeface="Carlito" panose="020F0502020204030204"/>
              </a:rPr>
              <a:t>1</a:t>
            </a:r>
            <a:r>
              <a:rPr lang="en-GB" sz="2200" i="1" dirty="0">
                <a:latin typeface="Carlito" panose="020F0502020204030204"/>
              </a:rPr>
              <a:t>:</a:t>
            </a:r>
            <a:r>
              <a:rPr lang="cs-CZ" sz="2200" i="1" dirty="0">
                <a:latin typeface="Carlito" panose="020F0502020204030204"/>
              </a:rPr>
              <a:t>40</a:t>
            </a:r>
            <a:r>
              <a:rPr lang="en-GB" sz="2200" i="1" dirty="0">
                <a:latin typeface="Carlito" panose="020F0502020204030204"/>
              </a:rPr>
              <a:t> - 1</a:t>
            </a:r>
            <a:r>
              <a:rPr lang="cs-CZ" sz="2200" i="1" dirty="0">
                <a:latin typeface="Carlito" panose="020F0502020204030204"/>
              </a:rPr>
              <a:t>4</a:t>
            </a:r>
            <a:r>
              <a:rPr lang="en-GB" sz="2200" i="1" dirty="0">
                <a:latin typeface="Carlito" panose="020F0502020204030204"/>
              </a:rPr>
              <a:t>:</a:t>
            </a:r>
            <a:r>
              <a:rPr lang="cs-CZ" sz="2200" i="1" dirty="0">
                <a:latin typeface="Carlito" panose="020F0502020204030204"/>
              </a:rPr>
              <a:t>40 </a:t>
            </a:r>
            <a:r>
              <a:rPr lang="en-GB" sz="2200" i="1" dirty="0">
                <a:latin typeface="Carlito" panose="020F0502020204030204"/>
              </a:rPr>
              <a:t>in R</a:t>
            </a:r>
            <a:r>
              <a:rPr lang="cs-CZ" sz="2200" i="1" dirty="0">
                <a:latin typeface="Carlito" panose="020F0502020204030204"/>
              </a:rPr>
              <a:t>122 / R218</a:t>
            </a:r>
            <a:r>
              <a:rPr lang="en-GB" sz="2200" i="1" dirty="0">
                <a:latin typeface="Carlito" panose="020F0502020204030204"/>
              </a:rPr>
              <a:t> of M. </a:t>
            </a:r>
            <a:r>
              <a:rPr lang="en-GB" sz="2200" i="1" dirty="0" err="1">
                <a:latin typeface="Carlito" panose="020F0502020204030204"/>
              </a:rPr>
              <a:t>Rettigové</a:t>
            </a:r>
            <a:r>
              <a:rPr lang="en-GB" sz="2200" i="1" dirty="0">
                <a:latin typeface="Carlito" panose="020F0502020204030204"/>
              </a:rPr>
              <a:t> building</a:t>
            </a:r>
            <a:r>
              <a:rPr lang="cs-CZ" sz="2200" i="1" dirty="0">
                <a:latin typeface="Carlito" panose="020F0502020204030204"/>
              </a:rPr>
              <a:t>, </a:t>
            </a:r>
            <a:r>
              <a:rPr lang="cs-CZ" sz="2200" i="1" dirty="0" err="1">
                <a:latin typeface="Carlito" panose="020F0502020204030204"/>
              </a:rPr>
              <a:t>every</a:t>
            </a:r>
            <a:r>
              <a:rPr lang="cs-CZ" sz="2200" i="1" dirty="0">
                <a:latin typeface="Carlito" panose="020F0502020204030204"/>
              </a:rPr>
              <a:t> </a:t>
            </a:r>
            <a:r>
              <a:rPr lang="cs-CZ" sz="2200" i="1" dirty="0" err="1">
                <a:latin typeface="Carlito" panose="020F0502020204030204"/>
              </a:rPr>
              <a:t>even</a:t>
            </a:r>
            <a:r>
              <a:rPr lang="cs-CZ" sz="2200" i="1" dirty="0">
                <a:latin typeface="Carlito" panose="020F0502020204030204"/>
              </a:rPr>
              <a:t> </a:t>
            </a:r>
            <a:r>
              <a:rPr lang="cs-CZ" sz="2200" i="1" dirty="0" err="1">
                <a:latin typeface="Carlito" panose="020F0502020204030204"/>
              </a:rPr>
              <a:t>week</a:t>
            </a:r>
            <a:r>
              <a:rPr lang="cs-CZ" sz="2200" i="1" dirty="0">
                <a:latin typeface="Carlito" panose="020F0502020204030204"/>
              </a:rPr>
              <a:t>, </a:t>
            </a:r>
            <a:r>
              <a:rPr lang="cs-CZ" sz="2200" i="1" dirty="0">
                <a:highlight>
                  <a:srgbClr val="FFFF00"/>
                </a:highlight>
                <a:latin typeface="Carlito" panose="020F0502020204030204"/>
              </a:rPr>
              <a:t>BEGINNING</a:t>
            </a:r>
            <a:r>
              <a:rPr lang="cs-CZ" sz="2200" i="1" dirty="0">
                <a:latin typeface="Carlito" panose="020F0502020204030204"/>
              </a:rPr>
              <a:t> </a:t>
            </a:r>
            <a:r>
              <a:rPr lang="cs-CZ" sz="2200" i="1" dirty="0">
                <a:highlight>
                  <a:srgbClr val="FFFF00"/>
                </a:highlight>
                <a:latin typeface="Carlito" panose="020F0502020204030204"/>
              </a:rPr>
              <a:t>on 13.10.2025</a:t>
            </a:r>
            <a:endParaRPr lang="en-GB" sz="2200" i="1" dirty="0">
              <a:highlight>
                <a:srgbClr val="FFFF00"/>
              </a:highlight>
              <a:latin typeface="Carlito" panose="020F0502020204030204"/>
            </a:endParaRPr>
          </a:p>
        </p:txBody>
      </p:sp>
    </p:spTree>
    <p:extLst>
      <p:ext uri="{BB962C8B-B14F-4D97-AF65-F5344CB8AC3E}">
        <p14:creationId xmlns:p14="http://schemas.microsoft.com/office/powerpoint/2010/main" val="1587751653"/>
      </p:ext>
    </p:extLst>
  </p:cSld>
  <p:clrMapOvr>
    <a:masterClrMapping/>
  </p:clrMapOvr>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656</TotalTime>
  <Words>724</Words>
  <Application>Microsoft Office PowerPoint</Application>
  <PresentationFormat>Širokoúhlá obrazovka</PresentationFormat>
  <Paragraphs>73</Paragraphs>
  <Slides>8</Slides>
  <Notes>2</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8</vt:i4>
      </vt:variant>
    </vt:vector>
  </HeadingPairs>
  <TitlesOfParts>
    <vt:vector size="13" baseType="lpstr">
      <vt:lpstr>Arial</vt:lpstr>
      <vt:lpstr>Calibri</vt:lpstr>
      <vt:lpstr>Calibri Light</vt:lpstr>
      <vt:lpstr>Carlito</vt:lpstr>
      <vt:lpstr>Motív Office</vt:lpstr>
      <vt:lpstr>Erasmus info meeting</vt:lpstr>
      <vt:lpstr>Contact person and information</vt:lpstr>
      <vt:lpstr>Prezentace aplikace PowerPoint</vt:lpstr>
      <vt:lpstr>Courses for WINTER semester 2025/2026 two courses are compulsory</vt:lpstr>
      <vt:lpstr>Prezentace aplikace PowerPoint</vt:lpstr>
      <vt:lpstr>Theoretical Modul: Pre-primary Education – current trends and challenges in Europe</vt:lpstr>
      <vt:lpstr>Prezentace aplikace PowerPoint</vt:lpstr>
      <vt:lpstr>Encouraging creative and innovative thinking in schools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Erasmus info meeting</dc:title>
  <dc:creator>Jaroslav Pěnička</dc:creator>
  <cp:lastModifiedBy>Barbora Loudová Stralczynská</cp:lastModifiedBy>
  <cp:revision>168</cp:revision>
  <dcterms:created xsi:type="dcterms:W3CDTF">2020-02-17T14:20:24Z</dcterms:created>
  <dcterms:modified xsi:type="dcterms:W3CDTF">2025-09-24T08:37:55Z</dcterms:modified>
</cp:coreProperties>
</file>