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1" r:id="rId3"/>
    <p:sldId id="294" r:id="rId4"/>
    <p:sldId id="315" r:id="rId5"/>
    <p:sldId id="306" r:id="rId6"/>
    <p:sldId id="280" r:id="rId7"/>
    <p:sldId id="308" r:id="rId8"/>
    <p:sldId id="309" r:id="rId9"/>
    <p:sldId id="314" r:id="rId10"/>
    <p:sldId id="313" r:id="rId11"/>
  </p:sldIdLst>
  <p:sldSz cx="12192000" cy="6858000"/>
  <p:notesSz cx="6669088"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ora Loudová Stralczynská" initials="BLS" lastIdx="1" clrIdx="0">
    <p:extLst>
      <p:ext uri="{19B8F6BF-5375-455C-9EA6-DF929625EA0E}">
        <p15:presenceInfo xmlns:p15="http://schemas.microsoft.com/office/powerpoint/2012/main" userId="Barbora Loudová Stralczynsk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Tmavý štýl 2 - zvýraznenie 1/zvýrazneni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Stredný štýl 4 - zvýrazneni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8"/>
    <p:restoredTop sz="94499"/>
  </p:normalViewPr>
  <p:slideViewPr>
    <p:cSldViewPr snapToGrid="0" snapToObjects="1">
      <p:cViewPr varScale="1">
        <p:scale>
          <a:sx n="101" d="100"/>
          <a:sy n="101" d="100"/>
        </p:scale>
        <p:origin x="12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Zástupný objekt pre dá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700F505-2A24-4B0E-8FE8-1CFD4BDD7777}" type="datetimeFigureOut">
              <a:rPr lang="en-US" smtClean="0"/>
              <a:t>10/1/2024</a:t>
            </a:fld>
            <a:endParaRPr lang="en-US"/>
          </a:p>
        </p:txBody>
      </p:sp>
      <p:sp>
        <p:nvSpPr>
          <p:cNvPr id="4" name="Zástupný objekt pre obrázok snímky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objekt pre poznámky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6" name="Zástupný objekt pre pätu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Zástupný objekt pre číslo snímky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8AFADB6-0308-405F-956E-A57C726FFF56}" type="slidenum">
              <a:rPr lang="en-US" smtClean="0"/>
              <a:t>‹#›</a:t>
            </a:fld>
            <a:endParaRPr lang="en-US"/>
          </a:p>
        </p:txBody>
      </p:sp>
    </p:spTree>
    <p:extLst>
      <p:ext uri="{BB962C8B-B14F-4D97-AF65-F5344CB8AC3E}">
        <p14:creationId xmlns:p14="http://schemas.microsoft.com/office/powerpoint/2010/main" val="361145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dirty="0"/>
          </a:p>
        </p:txBody>
      </p:sp>
      <p:sp>
        <p:nvSpPr>
          <p:cNvPr id="4" name="Zástupný objekt pre číslo snímky 3"/>
          <p:cNvSpPr>
            <a:spLocks noGrp="1"/>
          </p:cNvSpPr>
          <p:nvPr>
            <p:ph type="sldNum" sz="quarter" idx="10"/>
          </p:nvPr>
        </p:nvSpPr>
        <p:spPr/>
        <p:txBody>
          <a:bodyPr/>
          <a:lstStyle/>
          <a:p>
            <a:fld id="{B8AFADB6-0308-405F-956E-A57C726FFF56}" type="slidenum">
              <a:rPr lang="en-US" smtClean="0"/>
              <a:t>1</a:t>
            </a:fld>
            <a:endParaRPr lang="en-US"/>
          </a:p>
        </p:txBody>
      </p:sp>
    </p:spTree>
    <p:extLst>
      <p:ext uri="{BB962C8B-B14F-4D97-AF65-F5344CB8AC3E}">
        <p14:creationId xmlns:p14="http://schemas.microsoft.com/office/powerpoint/2010/main" val="2975766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a:t>Kliknite sem a upravte štýly predlohy textu</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Kliknite sem a upravte štýl predlohy podnadpisov</a:t>
            </a:r>
          </a:p>
        </p:txBody>
      </p:sp>
      <p:sp>
        <p:nvSpPr>
          <p:cNvPr id="4" name="Zástupný objekt pre dátum 3"/>
          <p:cNvSpPr>
            <a:spLocks noGrp="1"/>
          </p:cNvSpPr>
          <p:nvPr>
            <p:ph type="dt" sz="half" idx="10"/>
          </p:nvPr>
        </p:nvSpPr>
        <p:spPr/>
        <p:txBody>
          <a:bodyPr/>
          <a:lstStyle/>
          <a:p>
            <a:fld id="{C9591BDB-13CB-244D-B0E7-54357466F2FC}" type="datetimeFigureOut">
              <a:rPr lang="sk-SK" smtClean="0"/>
              <a:t>1. 10. 2024</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131956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štýly predlohy textu</a:t>
            </a:r>
            <a:endParaRPr lang="en-GB"/>
          </a:p>
        </p:txBody>
      </p:sp>
      <p:sp>
        <p:nvSpPr>
          <p:cNvPr id="3" name="Zástupný objekt pre zvislý text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p:cNvSpPr>
            <a:spLocks noGrp="1"/>
          </p:cNvSpPr>
          <p:nvPr>
            <p:ph type="dt" sz="half" idx="10"/>
          </p:nvPr>
        </p:nvSpPr>
        <p:spPr/>
        <p:txBody>
          <a:bodyPr/>
          <a:lstStyle/>
          <a:p>
            <a:fld id="{C9591BDB-13CB-244D-B0E7-54357466F2FC}" type="datetimeFigureOut">
              <a:rPr lang="sk-SK" smtClean="0"/>
              <a:t>1. 10. 2024</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59954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a:t>Kliknite sem a upravte štýly predlohy textu</a:t>
            </a:r>
            <a:endParaRPr lang="en-GB"/>
          </a:p>
        </p:txBody>
      </p:sp>
      <p:sp>
        <p:nvSpPr>
          <p:cNvPr id="3" name="Zástupný objekt pre zvislý text 2"/>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p:cNvSpPr>
            <a:spLocks noGrp="1"/>
          </p:cNvSpPr>
          <p:nvPr>
            <p:ph type="dt" sz="half" idx="10"/>
          </p:nvPr>
        </p:nvSpPr>
        <p:spPr/>
        <p:txBody>
          <a:bodyPr/>
          <a:lstStyle/>
          <a:p>
            <a:fld id="{C9591BDB-13CB-244D-B0E7-54357466F2FC}" type="datetimeFigureOut">
              <a:rPr lang="sk-SK" smtClean="0"/>
              <a:t>1. 10. 2024</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51989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štýly predlohy textu</a:t>
            </a:r>
          </a:p>
        </p:txBody>
      </p:sp>
      <p:sp>
        <p:nvSpPr>
          <p:cNvPr id="3" name="Zástupný objekt pre obsah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p:cNvSpPr>
            <a:spLocks noGrp="1"/>
          </p:cNvSpPr>
          <p:nvPr>
            <p:ph type="dt" sz="half" idx="10"/>
          </p:nvPr>
        </p:nvSpPr>
        <p:spPr/>
        <p:txBody>
          <a:bodyPr/>
          <a:lstStyle/>
          <a:p>
            <a:fld id="{C9591BDB-13CB-244D-B0E7-54357466F2FC}" type="datetimeFigureOut">
              <a:rPr lang="sk-SK" smtClean="0"/>
              <a:t>1. 10. 2024</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83496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a:t>Kliknite sem a upravte štýly predlohy textu</a:t>
            </a:r>
            <a:endParaRPr lang="en-GB"/>
          </a:p>
        </p:txBody>
      </p:sp>
      <p:sp>
        <p:nvSpPr>
          <p:cNvPr id="3" name="Zástupný objekt pr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p:cNvSpPr>
            <a:spLocks noGrp="1"/>
          </p:cNvSpPr>
          <p:nvPr>
            <p:ph type="dt" sz="half" idx="10"/>
          </p:nvPr>
        </p:nvSpPr>
        <p:spPr/>
        <p:txBody>
          <a:bodyPr/>
          <a:lstStyle/>
          <a:p>
            <a:fld id="{C9591BDB-13CB-244D-B0E7-54357466F2FC}" type="datetimeFigureOut">
              <a:rPr lang="sk-SK" smtClean="0"/>
              <a:t>1. 10. 2024</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155124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štýly predlohy textu</a:t>
            </a:r>
            <a:endParaRPr lang="en-GB"/>
          </a:p>
        </p:txBody>
      </p:sp>
      <p:sp>
        <p:nvSpPr>
          <p:cNvPr id="3" name="Zástupný objekt pre obsah 2"/>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p:cNvSpPr>
            <a:spLocks noGrp="1"/>
          </p:cNvSpPr>
          <p:nvPr>
            <p:ph type="dt" sz="half" idx="10"/>
          </p:nvPr>
        </p:nvSpPr>
        <p:spPr/>
        <p:txBody>
          <a:bodyPr/>
          <a:lstStyle/>
          <a:p>
            <a:fld id="{C9591BDB-13CB-244D-B0E7-54357466F2FC}" type="datetimeFigureOut">
              <a:rPr lang="sk-SK" smtClean="0"/>
              <a:t>1. 10. 2024</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129594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a:t>Kliknite sem a upravte štýly predlohy textu</a:t>
            </a:r>
            <a:endParaRPr lang="en-GB"/>
          </a:p>
        </p:txBody>
      </p:sp>
      <p:sp>
        <p:nvSpPr>
          <p:cNvPr id="3" name="Zástupný objekt pr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p:cNvSpPr>
            <a:spLocks noGrp="1"/>
          </p:cNvSpPr>
          <p:nvPr>
            <p:ph type="dt" sz="half" idx="10"/>
          </p:nvPr>
        </p:nvSpPr>
        <p:spPr/>
        <p:txBody>
          <a:bodyPr/>
          <a:lstStyle/>
          <a:p>
            <a:fld id="{C9591BDB-13CB-244D-B0E7-54357466F2FC}" type="datetimeFigureOut">
              <a:rPr lang="sk-SK" smtClean="0"/>
              <a:t>1. 10. 2024</a:t>
            </a:fld>
            <a:endParaRPr lang="sk-SK"/>
          </a:p>
        </p:txBody>
      </p:sp>
      <p:sp>
        <p:nvSpPr>
          <p:cNvPr id="8" name="Zástupný objekt pre pätu 7"/>
          <p:cNvSpPr>
            <a:spLocks noGrp="1"/>
          </p:cNvSpPr>
          <p:nvPr>
            <p:ph type="ftr" sz="quarter" idx="11"/>
          </p:nvPr>
        </p:nvSpPr>
        <p:spPr/>
        <p:txBody>
          <a:bodyPr/>
          <a:lstStyle/>
          <a:p>
            <a:endParaRPr lang="sk-SK"/>
          </a:p>
        </p:txBody>
      </p:sp>
      <p:sp>
        <p:nvSpPr>
          <p:cNvPr id="9" name="Zástupný objekt pre číslo snímky 8"/>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1182786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štýly predlohy textu</a:t>
            </a:r>
            <a:endParaRPr lang="en-GB"/>
          </a:p>
        </p:txBody>
      </p:sp>
      <p:sp>
        <p:nvSpPr>
          <p:cNvPr id="3" name="Zástupný objekt pre dátum 2"/>
          <p:cNvSpPr>
            <a:spLocks noGrp="1"/>
          </p:cNvSpPr>
          <p:nvPr>
            <p:ph type="dt" sz="half" idx="10"/>
          </p:nvPr>
        </p:nvSpPr>
        <p:spPr/>
        <p:txBody>
          <a:bodyPr/>
          <a:lstStyle/>
          <a:p>
            <a:fld id="{C9591BDB-13CB-244D-B0E7-54357466F2FC}" type="datetimeFigureOut">
              <a:rPr lang="sk-SK" smtClean="0"/>
              <a:t>1. 10. 2024</a:t>
            </a:fld>
            <a:endParaRPr lang="sk-SK"/>
          </a:p>
        </p:txBody>
      </p:sp>
      <p:sp>
        <p:nvSpPr>
          <p:cNvPr id="4" name="Zástupný objekt pre pätu 3"/>
          <p:cNvSpPr>
            <a:spLocks noGrp="1"/>
          </p:cNvSpPr>
          <p:nvPr>
            <p:ph type="ftr" sz="quarter" idx="11"/>
          </p:nvPr>
        </p:nvSpPr>
        <p:spPr/>
        <p:txBody>
          <a:bodyPr/>
          <a:lstStyle/>
          <a:p>
            <a:endParaRPr lang="sk-SK"/>
          </a:p>
        </p:txBody>
      </p:sp>
      <p:sp>
        <p:nvSpPr>
          <p:cNvPr id="5" name="Zástupný objekt pre číslo snímky 4"/>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198726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p:cNvSpPr>
            <a:spLocks noGrp="1"/>
          </p:cNvSpPr>
          <p:nvPr>
            <p:ph type="dt" sz="half" idx="10"/>
          </p:nvPr>
        </p:nvSpPr>
        <p:spPr/>
        <p:txBody>
          <a:bodyPr/>
          <a:lstStyle/>
          <a:p>
            <a:fld id="{C9591BDB-13CB-244D-B0E7-54357466F2FC}" type="datetimeFigureOut">
              <a:rPr lang="sk-SK" smtClean="0"/>
              <a:t>1. 10. 2024</a:t>
            </a:fld>
            <a:endParaRPr lang="sk-SK"/>
          </a:p>
        </p:txBody>
      </p:sp>
      <p:sp>
        <p:nvSpPr>
          <p:cNvPr id="3" name="Zástupný objekt pre pätu 2"/>
          <p:cNvSpPr>
            <a:spLocks noGrp="1"/>
          </p:cNvSpPr>
          <p:nvPr>
            <p:ph type="ftr" sz="quarter" idx="11"/>
          </p:nvPr>
        </p:nvSpPr>
        <p:spPr/>
        <p:txBody>
          <a:bodyPr/>
          <a:lstStyle/>
          <a:p>
            <a:endParaRPr lang="sk-SK"/>
          </a:p>
        </p:txBody>
      </p:sp>
      <p:sp>
        <p:nvSpPr>
          <p:cNvPr id="4" name="Zástupný objekt pre číslo snímky 3"/>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10259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Kliknite sem a upravte štýly predlohy textu</a:t>
            </a:r>
            <a:endParaRPr lang="en-GB"/>
          </a:p>
        </p:txBody>
      </p:sp>
      <p:sp>
        <p:nvSpPr>
          <p:cNvPr id="3" name="Zástupný objekt pre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p:cNvSpPr>
            <a:spLocks noGrp="1"/>
          </p:cNvSpPr>
          <p:nvPr>
            <p:ph type="dt" sz="half" idx="10"/>
          </p:nvPr>
        </p:nvSpPr>
        <p:spPr/>
        <p:txBody>
          <a:bodyPr/>
          <a:lstStyle/>
          <a:p>
            <a:fld id="{C9591BDB-13CB-244D-B0E7-54357466F2FC}" type="datetimeFigureOut">
              <a:rPr lang="sk-SK" smtClean="0"/>
              <a:t>1. 10. 2024</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211623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Kliknite sem a upravte štýly predlohy textu</a:t>
            </a:r>
            <a:endParaRPr lang="en-GB"/>
          </a:p>
        </p:txBody>
      </p:sp>
      <p:sp>
        <p:nvSpPr>
          <p:cNvPr id="3" name="Zástupný objekt pre obrázo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p:cNvSpPr>
            <a:spLocks noGrp="1"/>
          </p:cNvSpPr>
          <p:nvPr>
            <p:ph type="dt" sz="half" idx="10"/>
          </p:nvPr>
        </p:nvSpPr>
        <p:spPr/>
        <p:txBody>
          <a:bodyPr/>
          <a:lstStyle/>
          <a:p>
            <a:fld id="{C9591BDB-13CB-244D-B0E7-54357466F2FC}" type="datetimeFigureOut">
              <a:rPr lang="sk-SK" smtClean="0"/>
              <a:t>1. 10. 2024</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87144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Kliknite sem a upravte štýly predlohy textu</a:t>
            </a:r>
          </a:p>
        </p:txBody>
      </p:sp>
      <p:sp>
        <p:nvSpPr>
          <p:cNvPr id="3" name="Zástupný objekt pre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91BDB-13CB-244D-B0E7-54357466F2FC}" type="datetimeFigureOut">
              <a:rPr lang="sk-SK" smtClean="0"/>
              <a:t>1. 10. 2024</a:t>
            </a:fld>
            <a:endParaRPr lang="sk-SK"/>
          </a:p>
        </p:txBody>
      </p:sp>
      <p:sp>
        <p:nvSpPr>
          <p:cNvPr id="5" name="Zástupný objekt pre pät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468F4-EE5C-B344-8317-3980B5F8859A}" type="slidenum">
              <a:rPr lang="sk-SK" smtClean="0"/>
              <a:t>‹#›</a:t>
            </a:fld>
            <a:endParaRPr lang="sk-SK"/>
          </a:p>
        </p:txBody>
      </p:sp>
    </p:spTree>
    <p:extLst>
      <p:ext uri="{BB962C8B-B14F-4D97-AF65-F5344CB8AC3E}">
        <p14:creationId xmlns:p14="http://schemas.microsoft.com/office/powerpoint/2010/main" val="1949385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barbora.loudova@pedf.cuni.cz"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mailto:barbora.loudova@pedf.cuni.cz" TargetMode="External"/><Relationship Id="rId2" Type="http://schemas.openxmlformats.org/officeDocument/2006/relationships/hyperlink" Target="mailto:jana.stara@pedf.cuni.cz" TargetMode="External"/><Relationship Id="rId1" Type="http://schemas.openxmlformats.org/officeDocument/2006/relationships/slideLayout" Target="../slideLayouts/slideLayout2.xml"/><Relationship Id="rId4" Type="http://schemas.openxmlformats.org/officeDocument/2006/relationships/hyperlink" Target="mailto:petra.vallin@pedf.cuni.cz"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barbora.loudova@pedf.cuni.cz" TargetMode="External"/><Relationship Id="rId2" Type="http://schemas.openxmlformats.org/officeDocument/2006/relationships/hyperlink" Target="mailto:jana.stara@pedf.cuni.cz" TargetMode="External"/><Relationship Id="rId1" Type="http://schemas.openxmlformats.org/officeDocument/2006/relationships/slideLayout" Target="../slideLayouts/slideLayout2.xml"/><Relationship Id="rId5" Type="http://schemas.openxmlformats.org/officeDocument/2006/relationships/hyperlink" Target="mailto:petra.vallin@pedf.cuni.cz" TargetMode="External"/><Relationship Id="rId4" Type="http://schemas.openxmlformats.org/officeDocument/2006/relationships/hyperlink" Target="file:///E:\PEDAGOGICKA__FAKULTA\ERASMUS\Orga%202020-2021\Insight%20Bookhttps:\is.cuni.cz\studium\predmety\index.php%3fdo=predmet&amp;kod=OEMNN1712Z&amp;dlpar=YToxOntzOjg6InByZWRtZXR5IjthOjE6e3M6Mzoic2tyIjtzOjQ6IjIwMTkiO319s.zi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438275" y="23471"/>
            <a:ext cx="9144000" cy="1485840"/>
          </a:xfrm>
        </p:spPr>
        <p:txBody>
          <a:bodyPr/>
          <a:lstStyle/>
          <a:p>
            <a:r>
              <a:rPr lang="sk-SK" dirty="0"/>
              <a:t>Erasmus </a:t>
            </a:r>
            <a:r>
              <a:rPr lang="sk-SK" dirty="0" err="1"/>
              <a:t>info</a:t>
            </a:r>
            <a:r>
              <a:rPr lang="sk-SK" dirty="0"/>
              <a:t> </a:t>
            </a:r>
            <a:r>
              <a:rPr lang="en-US" dirty="0"/>
              <a:t>meeting</a:t>
            </a:r>
          </a:p>
        </p:txBody>
      </p:sp>
      <p:sp>
        <p:nvSpPr>
          <p:cNvPr id="3" name="Podnadpis 2"/>
          <p:cNvSpPr>
            <a:spLocks noGrp="1"/>
          </p:cNvSpPr>
          <p:nvPr>
            <p:ph type="subTitle" idx="1"/>
          </p:nvPr>
        </p:nvSpPr>
        <p:spPr>
          <a:xfrm>
            <a:off x="509046" y="2620652"/>
            <a:ext cx="11076495" cy="1767199"/>
          </a:xfrm>
        </p:spPr>
        <p:txBody>
          <a:bodyPr>
            <a:normAutofit/>
          </a:bodyPr>
          <a:lstStyle/>
          <a:p>
            <a:r>
              <a:rPr lang="en-GB" sz="3200" b="1" dirty="0"/>
              <a:t>Department of pre-primary and primary education</a:t>
            </a:r>
            <a:endParaRPr lang="cs-CZ" sz="3200" b="1" dirty="0"/>
          </a:p>
          <a:p>
            <a:r>
              <a:rPr lang="cs-CZ" sz="3200" b="1" dirty="0"/>
              <a:t>COURSES</a:t>
            </a:r>
          </a:p>
          <a:p>
            <a:r>
              <a:rPr lang="cs-CZ" sz="3200" b="1" dirty="0"/>
              <a:t>WINTER SEMESTR 2024/2025</a:t>
            </a:r>
            <a:r>
              <a:rPr lang="en-GB" sz="3200" b="1" dirty="0"/>
              <a:t> </a:t>
            </a:r>
            <a:endParaRPr lang="cs-CZ" sz="3200" b="1" dirty="0"/>
          </a:p>
        </p:txBody>
      </p:sp>
      <p:pic>
        <p:nvPicPr>
          <p:cNvPr id="4" name="Obrázek 3">
            <a:extLst>
              <a:ext uri="{FF2B5EF4-FFF2-40B4-BE49-F238E27FC236}">
                <a16:creationId xmlns:a16="http://schemas.microsoft.com/office/drawing/2014/main" id="{FA5E8C6E-319E-4D2F-9724-08121CF560E4}"/>
              </a:ext>
            </a:extLst>
          </p:cNvPr>
          <p:cNvPicPr>
            <a:picLocks noChangeAspect="1"/>
          </p:cNvPicPr>
          <p:nvPr/>
        </p:nvPicPr>
        <p:blipFill rotWithShape="1">
          <a:blip r:embed="rId3"/>
          <a:srcRect t="11722" b="64835"/>
          <a:stretch/>
        </p:blipFill>
        <p:spPr>
          <a:xfrm>
            <a:off x="0" y="311499"/>
            <a:ext cx="12192000" cy="1607736"/>
          </a:xfrm>
          <a:prstGeom prst="rect">
            <a:avLst/>
          </a:prstGeom>
        </p:spPr>
      </p:pic>
      <p:pic>
        <p:nvPicPr>
          <p:cNvPr id="3074" name="Picture 2" descr="https://pedf.cuni.cz/PEDFEN-1-version1-afoto.jpg">
            <a:extLst>
              <a:ext uri="{FF2B5EF4-FFF2-40B4-BE49-F238E27FC236}">
                <a16:creationId xmlns:a16="http://schemas.microsoft.com/office/drawing/2014/main" id="{81F960AB-CA6F-4238-A856-AEC6572F1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9880" y="4758523"/>
            <a:ext cx="1034415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251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1582B5-947A-7D0E-4F8E-FAFFAB636C13}"/>
              </a:ext>
            </a:extLst>
          </p:cNvPr>
          <p:cNvSpPr>
            <a:spLocks noGrp="1"/>
          </p:cNvSpPr>
          <p:nvPr>
            <p:ph type="title"/>
          </p:nvPr>
        </p:nvSpPr>
        <p:spPr>
          <a:xfrm>
            <a:off x="838200" y="365125"/>
            <a:ext cx="10515600" cy="372573"/>
          </a:xfrm>
        </p:spPr>
        <p:txBody>
          <a:bodyPr>
            <a:normAutofit fontScale="90000"/>
          </a:bodyPr>
          <a:lstStyle/>
          <a:p>
            <a:pPr algn="ctr">
              <a:defRPr/>
            </a:pPr>
            <a:r>
              <a:rPr lang="en-GB" sz="3400" b="1" dirty="0">
                <a:solidFill>
                  <a:prstClr val="black"/>
                </a:solidFill>
                <a:latin typeface="Carlito" panose="020F0502020204030204"/>
              </a:rPr>
              <a:t>Historical thinking in pre-primary and primary education -  methodological approaches and practice</a:t>
            </a:r>
          </a:p>
        </p:txBody>
      </p:sp>
      <p:sp>
        <p:nvSpPr>
          <p:cNvPr id="3" name="Zástupný obsah 2">
            <a:extLst>
              <a:ext uri="{FF2B5EF4-FFF2-40B4-BE49-F238E27FC236}">
                <a16:creationId xmlns:a16="http://schemas.microsoft.com/office/drawing/2014/main" id="{DDF2F1EC-BE2D-E08D-BB67-4439476764BE}"/>
              </a:ext>
            </a:extLst>
          </p:cNvPr>
          <p:cNvSpPr>
            <a:spLocks noGrp="1"/>
          </p:cNvSpPr>
          <p:nvPr>
            <p:ph idx="1"/>
          </p:nvPr>
        </p:nvSpPr>
        <p:spPr>
          <a:xfrm>
            <a:off x="555395" y="903262"/>
            <a:ext cx="8811796" cy="4351338"/>
          </a:xfrm>
        </p:spPr>
        <p:txBody>
          <a:bodyPr>
            <a:noAutofit/>
          </a:bodyPr>
          <a:lstStyle/>
          <a:p>
            <a:pPr marL="0" indent="0">
              <a:buNone/>
            </a:pPr>
            <a:r>
              <a:rPr kumimoji="0" lang="en-GB" sz="2000" b="1" i="0" u="none" strike="noStrike" kern="1200" cap="none" spc="0" normalizeH="0" baseline="0" noProof="0" dirty="0">
                <a:ln>
                  <a:noFill/>
                </a:ln>
                <a:solidFill>
                  <a:prstClr val="black"/>
                </a:solidFill>
                <a:effectLst/>
                <a:uLnTx/>
                <a:uFillTx/>
                <a:latin typeface="Carlito" panose="020F0502020204030204"/>
                <a:cs typeface="Carlito" panose="020F0502020204030204" pitchFamily="34" charset="0"/>
              </a:rPr>
              <a:t>Aim:</a:t>
            </a:r>
          </a:p>
          <a:p>
            <a:pPr marL="0" indent="0">
              <a:buNone/>
            </a:pPr>
            <a:r>
              <a:rPr lang="en-GB" sz="2000" b="0" i="0" dirty="0">
                <a:solidFill>
                  <a:srgbClr val="000000"/>
                </a:solidFill>
                <a:effectLst/>
                <a:highlight>
                  <a:srgbClr val="FFFFFF"/>
                </a:highlight>
                <a:latin typeface="Carlito" panose="020F0502020204030204"/>
              </a:rPr>
              <a:t>The aim of the course is to equip students with the knowledge and didactic skills to develop in preschool and early school-age children historical thinking, the ability to perceive their surroundings, cultural specifics and differences, how to work with cultural universals and use primary sources in education. The introduction to Inquiry-based Learning in pre-primary and primary education is included. </a:t>
            </a:r>
            <a:endParaRPr lang="cs-CZ" sz="2000" b="0" i="0" dirty="0">
              <a:solidFill>
                <a:srgbClr val="000000"/>
              </a:solidFill>
              <a:effectLst/>
              <a:highlight>
                <a:srgbClr val="FFFFFF"/>
              </a:highlight>
              <a:latin typeface="arial" panose="020B0604020202020204" pitchFamily="34" charset="0"/>
            </a:endParaRPr>
          </a:p>
          <a:p>
            <a:pPr marL="0" indent="0">
              <a:buNone/>
            </a:pPr>
            <a:r>
              <a:rPr lang="en-GB" sz="2000" b="1" dirty="0">
                <a:latin typeface="Carlito" panose="020F0502020204030204"/>
                <a:cs typeface="Carlito" panose="020F0502020204030204" pitchFamily="34" charset="0"/>
              </a:rPr>
              <a:t>Content: </a:t>
            </a:r>
          </a:p>
          <a:p>
            <a:pPr marL="0" indent="0">
              <a:buNone/>
            </a:pPr>
            <a:r>
              <a:rPr lang="en-GB" sz="2000" b="0" i="0" dirty="0">
                <a:solidFill>
                  <a:srgbClr val="000000"/>
                </a:solidFill>
                <a:effectLst/>
                <a:highlight>
                  <a:srgbClr val="FFFFFF"/>
                </a:highlight>
                <a:latin typeface="Carlito" panose="020F0502020204030204"/>
              </a:rPr>
              <a:t>The course seeks to develop students' existing knowledge of strategies and methods effective for children's social studies and history education (comparing and simply </a:t>
            </a:r>
            <a:r>
              <a:rPr lang="en-GB" sz="2000" b="0" i="0" dirty="0" err="1">
                <a:solidFill>
                  <a:srgbClr val="000000"/>
                </a:solidFill>
                <a:effectLst/>
                <a:highlight>
                  <a:srgbClr val="FFFFFF"/>
                </a:highlight>
                <a:latin typeface="Carlito" panose="020F0502020204030204"/>
              </a:rPr>
              <a:t>analyzing</a:t>
            </a:r>
            <a:r>
              <a:rPr lang="en-GB" sz="2000" b="0" i="0" dirty="0">
                <a:solidFill>
                  <a:srgbClr val="000000"/>
                </a:solidFill>
                <a:effectLst/>
                <a:highlight>
                  <a:srgbClr val="FFFFFF"/>
                </a:highlight>
                <a:latin typeface="Carlito" panose="020F0502020204030204"/>
              </a:rPr>
              <a:t> artifacts, interviewing a family member, observing people's </a:t>
            </a:r>
            <a:r>
              <a:rPr lang="en-GB" sz="2000" b="0" i="0" dirty="0" err="1">
                <a:solidFill>
                  <a:srgbClr val="000000"/>
                </a:solidFill>
                <a:effectLst/>
                <a:highlight>
                  <a:srgbClr val="FFFFFF"/>
                </a:highlight>
                <a:latin typeface="Carlito" panose="020F0502020204030204"/>
              </a:rPr>
              <a:t>behavior</a:t>
            </a:r>
            <a:r>
              <a:rPr lang="en-GB" sz="2000" b="0" i="0" dirty="0">
                <a:solidFill>
                  <a:srgbClr val="000000"/>
                </a:solidFill>
                <a:effectLst/>
                <a:highlight>
                  <a:srgbClr val="FFFFFF"/>
                </a:highlight>
                <a:latin typeface="Carlito" panose="020F0502020204030204"/>
              </a:rPr>
              <a:t>, working with a story). It also includes 2 meetings as an example of teaching outside the classroom to show how explore the educational value and potential of informal learning spaces for learning, for </a:t>
            </a:r>
            <a:r>
              <a:rPr lang="en-GB" sz="2000" b="0" i="0" dirty="0" err="1">
                <a:solidFill>
                  <a:srgbClr val="000000"/>
                </a:solidFill>
                <a:effectLst/>
                <a:highlight>
                  <a:srgbClr val="FFFFFF"/>
                </a:highlight>
                <a:latin typeface="Carlito" panose="020F0502020204030204"/>
              </a:rPr>
              <a:t>e.g</a:t>
            </a:r>
            <a:r>
              <a:rPr lang="en-GB" sz="2000" b="0" i="0" dirty="0">
                <a:solidFill>
                  <a:srgbClr val="000000"/>
                </a:solidFill>
                <a:effectLst/>
                <a:highlight>
                  <a:srgbClr val="FFFFFF"/>
                </a:highlight>
                <a:latin typeface="Carlito" panose="020F0502020204030204"/>
              </a:rPr>
              <a:t>,. the historical centre of the town (village), in memory institutions, as well as working with landscape and historical memory and landscape memory.</a:t>
            </a:r>
            <a:endParaRPr lang="cs-CZ" sz="2000" b="0" i="0" dirty="0">
              <a:solidFill>
                <a:srgbClr val="000000"/>
              </a:solidFill>
              <a:effectLst/>
              <a:highlight>
                <a:srgbClr val="FFFFFF"/>
              </a:highlight>
              <a:latin typeface="arial" panose="020B0604020202020204" pitchFamily="34" charset="0"/>
            </a:endParaRPr>
          </a:p>
          <a:p>
            <a:pPr marL="0" indent="0">
              <a:buNone/>
            </a:pPr>
            <a:r>
              <a:rPr lang="en-GB" sz="2000" b="1" dirty="0">
                <a:latin typeface="Carlito" panose="020F0502020204030204"/>
                <a:cs typeface="Carlito" panose="020F0502020204030204" pitchFamily="34" charset="0"/>
              </a:rPr>
              <a:t>Assessment: </a:t>
            </a:r>
            <a:r>
              <a:rPr lang="en-GB" sz="2000" b="0" i="0" dirty="0">
                <a:solidFill>
                  <a:srgbClr val="000000"/>
                </a:solidFill>
                <a:effectLst/>
                <a:highlight>
                  <a:srgbClr val="FFFFFF"/>
                </a:highlight>
                <a:latin typeface="Carlito" panose="020F0502020204030204"/>
              </a:rPr>
              <a:t>Portfolio of a self-designed learning unit for preschool or early school age children</a:t>
            </a:r>
            <a:r>
              <a:rPr lang="cs-CZ" sz="2000" b="0" i="0" dirty="0">
                <a:solidFill>
                  <a:srgbClr val="000000"/>
                </a:solidFill>
                <a:effectLst/>
                <a:highlight>
                  <a:srgbClr val="FFFFFF"/>
                </a:highlight>
                <a:latin typeface="Carlito" panose="020F0502020204030204"/>
              </a:rPr>
              <a:t>.</a:t>
            </a:r>
            <a:endParaRPr lang="cs-CZ" sz="2000" b="0" i="0" dirty="0">
              <a:solidFill>
                <a:srgbClr val="000000"/>
              </a:solidFill>
              <a:effectLst/>
              <a:highlight>
                <a:srgbClr val="FFFFFF"/>
              </a:highlight>
              <a:latin typeface="arial" panose="020B0604020202020204" pitchFamily="34" charset="0"/>
            </a:endParaRPr>
          </a:p>
        </p:txBody>
      </p:sp>
      <p:sp>
        <p:nvSpPr>
          <p:cNvPr id="5" name="TextovéPole 4">
            <a:extLst>
              <a:ext uri="{FF2B5EF4-FFF2-40B4-BE49-F238E27FC236}">
                <a16:creationId xmlns:a16="http://schemas.microsoft.com/office/drawing/2014/main" id="{5A310D6B-5444-6CD6-D835-674E4F909B37}"/>
              </a:ext>
            </a:extLst>
          </p:cNvPr>
          <p:cNvSpPr txBox="1"/>
          <p:nvPr/>
        </p:nvSpPr>
        <p:spPr>
          <a:xfrm>
            <a:off x="555395" y="6058532"/>
            <a:ext cx="8606360" cy="646331"/>
          </a:xfrm>
          <a:prstGeom prst="rect">
            <a:avLst/>
          </a:prstGeom>
          <a:noFill/>
        </p:spPr>
        <p:txBody>
          <a:bodyPr wrap="square">
            <a:spAutoFit/>
          </a:bodyPr>
          <a:lstStyle/>
          <a:p>
            <a:r>
              <a:rPr lang="cs-CZ" sz="1800" b="1" i="1" dirty="0" err="1"/>
              <a:t>Teacher</a:t>
            </a:r>
            <a:r>
              <a:rPr lang="cs-CZ" sz="1800" b="1" i="1" dirty="0"/>
              <a:t>: doc. </a:t>
            </a:r>
            <a:r>
              <a:rPr lang="fi-FI" sz="1800" b="1" i="1" dirty="0">
                <a:latin typeface="Carlito" panose="020F0502020204030204"/>
              </a:rPr>
              <a:t>PhDr. </a:t>
            </a:r>
            <a:r>
              <a:rPr lang="cs-CZ" sz="1800" b="1" i="1" dirty="0">
                <a:latin typeface="Carlito" panose="020F0502020204030204"/>
              </a:rPr>
              <a:t>Jana Stará</a:t>
            </a:r>
            <a:r>
              <a:rPr lang="fi-FI" sz="1800" b="1" i="1" dirty="0">
                <a:latin typeface="Carlito" panose="020F0502020204030204"/>
              </a:rPr>
              <a:t>, Ph.D.</a:t>
            </a:r>
            <a:r>
              <a:rPr lang="cs-CZ" sz="1800" b="1" i="1" dirty="0">
                <a:latin typeface="Carlito" panose="020F0502020204030204"/>
              </a:rPr>
              <a:t> and PhDr. Iva Beránková</a:t>
            </a:r>
          </a:p>
          <a:p>
            <a:r>
              <a:rPr lang="en-GB" sz="1800" b="1" i="1" dirty="0">
                <a:latin typeface="Carlito" panose="020F0502020204030204"/>
              </a:rPr>
              <a:t>When and where? </a:t>
            </a:r>
            <a:r>
              <a:rPr lang="cs-CZ" sz="1800" b="1" i="1" dirty="0" err="1">
                <a:latin typeface="Carlito" panose="020F0502020204030204"/>
              </a:rPr>
              <a:t>Tues</a:t>
            </a:r>
            <a:r>
              <a:rPr lang="en-GB" sz="1800" b="1" i="1" dirty="0">
                <a:latin typeface="Carlito" panose="020F0502020204030204"/>
              </a:rPr>
              <a:t>days</a:t>
            </a:r>
            <a:r>
              <a:rPr lang="en-GB" sz="1800" i="1" dirty="0">
                <a:latin typeface="Carlito" panose="020F0502020204030204"/>
              </a:rPr>
              <a:t>, </a:t>
            </a:r>
            <a:r>
              <a:rPr lang="cs-CZ" sz="1800" i="1" dirty="0">
                <a:latin typeface="Carlito" panose="020F0502020204030204"/>
              </a:rPr>
              <a:t>15:30 - 17:00 in </a:t>
            </a:r>
            <a:r>
              <a:rPr lang="cs-CZ" i="1" dirty="0">
                <a:latin typeface="Carlito" panose="020F0502020204030204"/>
              </a:rPr>
              <a:t>R0410B, </a:t>
            </a:r>
            <a:r>
              <a:rPr lang="cs-CZ" i="1" dirty="0" err="1">
                <a:latin typeface="Carlito" panose="020F0502020204030204"/>
              </a:rPr>
              <a:t>once</a:t>
            </a:r>
            <a:r>
              <a:rPr lang="cs-CZ" i="1" dirty="0">
                <a:latin typeface="Carlito" panose="020F0502020204030204"/>
              </a:rPr>
              <a:t> in 2 </a:t>
            </a:r>
            <a:r>
              <a:rPr lang="cs-CZ" i="1" dirty="0" err="1">
                <a:latin typeface="Carlito" panose="020F0502020204030204"/>
              </a:rPr>
              <a:t>weeks</a:t>
            </a:r>
            <a:endParaRPr lang="en-GB" dirty="0"/>
          </a:p>
        </p:txBody>
      </p:sp>
      <p:pic>
        <p:nvPicPr>
          <p:cNvPr id="1026" name="Picture 2" descr="Historical Thinking - SSENC">
            <a:extLst>
              <a:ext uri="{FF2B5EF4-FFF2-40B4-BE49-F238E27FC236}">
                <a16:creationId xmlns:a16="http://schemas.microsoft.com/office/drawing/2014/main" id="{DD51FD26-BC6E-4FFC-B59F-759B1A5FD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25" y="73186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inking about history - Canada's History">
            <a:extLst>
              <a:ext uri="{FF2B5EF4-FFF2-40B4-BE49-F238E27FC236}">
                <a16:creationId xmlns:a16="http://schemas.microsoft.com/office/drawing/2014/main" id="{64889CA2-0BFC-4CED-99D1-65B8A02A5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7191" y="4865657"/>
            <a:ext cx="2619375" cy="1743075"/>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85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205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136397" y="1893455"/>
            <a:ext cx="5837058" cy="1073020"/>
          </a:xfrm>
        </p:spPr>
        <p:txBody>
          <a:bodyPr anchor="b">
            <a:noAutofit/>
          </a:bodyPr>
          <a:lstStyle/>
          <a:p>
            <a:r>
              <a:rPr lang="cs-CZ" sz="3200" b="1" dirty="0" err="1"/>
              <a:t>Contact</a:t>
            </a:r>
            <a:r>
              <a:rPr lang="cs-CZ" sz="3200" b="1" dirty="0"/>
              <a:t> person and </a:t>
            </a:r>
            <a:r>
              <a:rPr lang="cs-CZ" sz="3200" b="1" dirty="0" err="1"/>
              <a:t>information</a:t>
            </a:r>
            <a:endParaRPr lang="en-GB" sz="3200" b="1" dirty="0"/>
          </a:p>
        </p:txBody>
      </p:sp>
      <p:sp>
        <p:nvSpPr>
          <p:cNvPr id="3" name="Zástupný objekt pre obsah 2"/>
          <p:cNvSpPr>
            <a:spLocks noGrp="1"/>
          </p:cNvSpPr>
          <p:nvPr>
            <p:ph idx="1"/>
          </p:nvPr>
        </p:nvSpPr>
        <p:spPr>
          <a:xfrm>
            <a:off x="1144923" y="3500582"/>
            <a:ext cx="5315189" cy="2440395"/>
          </a:xfrm>
        </p:spPr>
        <p:txBody>
          <a:bodyPr anchor="t">
            <a:normAutofit fontScale="92500" lnSpcReduction="10000"/>
          </a:bodyPr>
          <a:lstStyle/>
          <a:p>
            <a:r>
              <a:rPr lang="sk-SK" sz="1700" dirty="0"/>
              <a:t>PhDr. Barbora </a:t>
            </a:r>
            <a:r>
              <a:rPr lang="sk-SK" sz="1700" dirty="0" err="1"/>
              <a:t>Loudová</a:t>
            </a:r>
            <a:r>
              <a:rPr lang="sk-SK" sz="1700" dirty="0"/>
              <a:t> </a:t>
            </a:r>
            <a:r>
              <a:rPr lang="sk-SK" sz="1700" dirty="0" err="1"/>
              <a:t>Stralczynská</a:t>
            </a:r>
            <a:r>
              <a:rPr lang="sk-SK" sz="1700" dirty="0"/>
              <a:t>, </a:t>
            </a:r>
            <a:r>
              <a:rPr lang="sk-SK" sz="1700" dirty="0" err="1"/>
              <a:t>Ph.D</a:t>
            </a:r>
            <a:r>
              <a:rPr lang="sk-SK" sz="1700" dirty="0"/>
              <a:t>. (R223) </a:t>
            </a:r>
            <a:r>
              <a:rPr lang="sk-SK" sz="1700" u="sng" dirty="0">
                <a:hlinkClick r:id="rId2"/>
              </a:rPr>
              <a:t>barbora.loudova@pedf.cuni.cz</a:t>
            </a:r>
            <a:r>
              <a:rPr lang="sk-SK" sz="1700" u="sng" dirty="0"/>
              <a:t> </a:t>
            </a:r>
          </a:p>
          <a:p>
            <a:endParaRPr lang="sk-SK" sz="1700" u="sng" dirty="0"/>
          </a:p>
          <a:p>
            <a:pPr marL="0" indent="0">
              <a:buNone/>
            </a:pPr>
            <a:r>
              <a:rPr lang="sk-SK" sz="3200" b="1" dirty="0">
                <a:latin typeface="+mj-lt"/>
                <a:ea typeface="+mj-ea"/>
                <a:cs typeface="+mj-cs"/>
              </a:rPr>
              <a:t>DEPARTMENTAL MEETING: </a:t>
            </a:r>
          </a:p>
          <a:p>
            <a:r>
              <a:rPr lang="sk-SK" sz="2200" b="1" dirty="0">
                <a:highlight>
                  <a:srgbClr val="FF0000"/>
                </a:highlight>
              </a:rPr>
              <a:t>WEDNESDAY, </a:t>
            </a:r>
            <a:r>
              <a:rPr lang="sk-SK" sz="2200" b="1" dirty="0" err="1">
                <a:highlight>
                  <a:srgbClr val="FF0000"/>
                </a:highlight>
              </a:rPr>
              <a:t>October</a:t>
            </a:r>
            <a:r>
              <a:rPr lang="sk-SK" sz="2200" b="1" dirty="0">
                <a:highlight>
                  <a:srgbClr val="FF0000"/>
                </a:highlight>
              </a:rPr>
              <a:t> 2</a:t>
            </a:r>
          </a:p>
          <a:p>
            <a:r>
              <a:rPr lang="sk-SK" sz="2200" b="1" dirty="0">
                <a:highlight>
                  <a:srgbClr val="FF0000"/>
                </a:highlight>
              </a:rPr>
              <a:t>9:30-10:30 A.M.</a:t>
            </a:r>
          </a:p>
          <a:p>
            <a:r>
              <a:rPr lang="sk-SK" sz="2200" b="1" dirty="0">
                <a:highlight>
                  <a:srgbClr val="FF0000"/>
                </a:highlight>
              </a:rPr>
              <a:t>ROOM: S210</a:t>
            </a:r>
          </a:p>
        </p:txBody>
      </p:sp>
      <p:sp>
        <p:nvSpPr>
          <p:cNvPr id="2056" name="Rectangle 205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Rectangle 205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0" name="Rectangle 205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2" name="Rectangle 206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Obrázek 3">
            <a:extLst>
              <a:ext uri="{FF2B5EF4-FFF2-40B4-BE49-F238E27FC236}">
                <a16:creationId xmlns:a16="http://schemas.microsoft.com/office/drawing/2014/main" id="{682E444B-8DF6-6432-EFAD-5083115F50E9}"/>
              </a:ext>
            </a:extLst>
          </p:cNvPr>
          <p:cNvPicPr/>
          <p:nvPr/>
        </p:nvPicPr>
        <p:blipFill rotWithShape="1">
          <a:blip r:embed="rId3" cstate="print"/>
          <a:srcRect r="2" b="3321"/>
          <a:stretch/>
        </p:blipFill>
        <p:spPr bwMode="auto">
          <a:xfrm>
            <a:off x="7075967" y="1179718"/>
            <a:ext cx="4170530" cy="4530456"/>
          </a:xfrm>
          <a:prstGeom prst="rect">
            <a:avLst/>
          </a:prstGeom>
          <a:noFill/>
        </p:spPr>
      </p:pic>
      <p:pic>
        <p:nvPicPr>
          <p:cNvPr id="2049" name="Picture 1" descr="mail_16">
            <a:extLst>
              <a:ext uri="{FF2B5EF4-FFF2-40B4-BE49-F238E27FC236}">
                <a16:creationId xmlns:a16="http://schemas.microsoft.com/office/drawing/2014/main" id="{A2D92863-377F-4167-A96B-82354D9E6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52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4672AC53-B58F-5BFC-7F12-F7FC583697B7}"/>
              </a:ext>
            </a:extLst>
          </p:cNvPr>
          <p:cNvSpPr txBox="1"/>
          <p:nvPr/>
        </p:nvSpPr>
        <p:spPr>
          <a:xfrm>
            <a:off x="1144923" y="543134"/>
            <a:ext cx="6109854" cy="1200329"/>
          </a:xfrm>
          <a:prstGeom prst="rect">
            <a:avLst/>
          </a:prstGeom>
          <a:noFill/>
        </p:spPr>
        <p:txBody>
          <a:bodyPr wrap="square">
            <a:spAutoFit/>
          </a:bodyPr>
          <a:lstStyle/>
          <a:p>
            <a:r>
              <a:rPr lang="en-GB" sz="3600" b="1" dirty="0">
                <a:latin typeface="+mj-lt"/>
                <a:ea typeface="+mj-ea"/>
                <a:cs typeface="+mj-cs"/>
              </a:rPr>
              <a:t>Department of pre-primary </a:t>
            </a:r>
            <a:endParaRPr lang="cs-CZ" sz="3600" b="1" dirty="0">
              <a:latin typeface="+mj-lt"/>
              <a:ea typeface="+mj-ea"/>
              <a:cs typeface="+mj-cs"/>
            </a:endParaRPr>
          </a:p>
          <a:p>
            <a:r>
              <a:rPr lang="cs-CZ" sz="3600" b="1" dirty="0">
                <a:latin typeface="+mj-lt"/>
                <a:ea typeface="+mj-ea"/>
                <a:cs typeface="+mj-cs"/>
              </a:rPr>
              <a:t>	</a:t>
            </a:r>
            <a:r>
              <a:rPr lang="en-GB" sz="3600" b="1" dirty="0">
                <a:latin typeface="+mj-lt"/>
                <a:ea typeface="+mj-ea"/>
                <a:cs typeface="+mj-cs"/>
              </a:rPr>
              <a:t>and primary education</a:t>
            </a:r>
          </a:p>
        </p:txBody>
      </p:sp>
    </p:spTree>
    <p:extLst>
      <p:ext uri="{BB962C8B-B14F-4D97-AF65-F5344CB8AC3E}">
        <p14:creationId xmlns:p14="http://schemas.microsoft.com/office/powerpoint/2010/main" val="169598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B44F80-D4D9-4B1A-89D1-2F248914D619}"/>
              </a:ext>
            </a:extLst>
          </p:cNvPr>
          <p:cNvSpPr>
            <a:spLocks noGrp="1"/>
          </p:cNvSpPr>
          <p:nvPr>
            <p:ph type="title"/>
          </p:nvPr>
        </p:nvSpPr>
        <p:spPr>
          <a:xfrm>
            <a:off x="838200" y="568749"/>
            <a:ext cx="10515599" cy="932688"/>
          </a:xfrm>
        </p:spPr>
        <p:txBody>
          <a:bodyPr vert="horz" lIns="91440" tIns="45720" rIns="91440" bIns="45720" rtlCol="0" anchor="b">
            <a:normAutofit fontScale="90000"/>
          </a:bodyPr>
          <a:lstStyle/>
          <a:p>
            <a:pPr algn="ctr"/>
            <a:r>
              <a:rPr lang="en-US" sz="5000" b="1" kern="1200" dirty="0">
                <a:solidFill>
                  <a:schemeClr val="tx1"/>
                </a:solidFill>
                <a:latin typeface="+mj-lt"/>
                <a:ea typeface="+mj-ea"/>
                <a:cs typeface="+mj-cs"/>
              </a:rPr>
              <a:t>Courses for </a:t>
            </a:r>
            <a:r>
              <a:rPr lang="cs-CZ" sz="5000" b="1" kern="1200" dirty="0">
                <a:solidFill>
                  <a:schemeClr val="tx1"/>
                </a:solidFill>
                <a:latin typeface="+mj-lt"/>
                <a:ea typeface="+mj-ea"/>
                <a:cs typeface="+mj-cs"/>
              </a:rPr>
              <a:t>WINTER</a:t>
            </a:r>
            <a:r>
              <a:rPr lang="en-US" sz="5000" b="1" kern="1200" dirty="0">
                <a:solidFill>
                  <a:schemeClr val="tx1"/>
                </a:solidFill>
                <a:latin typeface="+mj-lt"/>
                <a:ea typeface="+mj-ea"/>
                <a:cs typeface="+mj-cs"/>
              </a:rPr>
              <a:t> semester 202</a:t>
            </a:r>
            <a:r>
              <a:rPr lang="cs-CZ" sz="5000" b="1" kern="1200" dirty="0">
                <a:solidFill>
                  <a:schemeClr val="tx1"/>
                </a:solidFill>
                <a:latin typeface="+mj-lt"/>
                <a:ea typeface="+mj-ea"/>
                <a:cs typeface="+mj-cs"/>
              </a:rPr>
              <a:t>4</a:t>
            </a:r>
            <a:r>
              <a:rPr lang="en-US" sz="5000" b="1" kern="1200" dirty="0">
                <a:solidFill>
                  <a:schemeClr val="tx1"/>
                </a:solidFill>
                <a:latin typeface="+mj-lt"/>
                <a:ea typeface="+mj-ea"/>
                <a:cs typeface="+mj-cs"/>
              </a:rPr>
              <a:t>/202</a:t>
            </a:r>
            <a:r>
              <a:rPr lang="cs-CZ" sz="5000" b="1" kern="1200" dirty="0">
                <a:solidFill>
                  <a:schemeClr val="tx1"/>
                </a:solidFill>
                <a:latin typeface="+mj-lt"/>
                <a:ea typeface="+mj-ea"/>
                <a:cs typeface="+mj-cs"/>
              </a:rPr>
              <a:t>5</a:t>
            </a:r>
            <a:br>
              <a:rPr lang="cs-CZ" sz="5000" b="1" dirty="0"/>
            </a:br>
            <a:r>
              <a:rPr lang="cs-CZ" sz="5000" b="1" dirty="0" err="1">
                <a:solidFill>
                  <a:srgbClr val="FF0000"/>
                </a:solidFill>
              </a:rPr>
              <a:t>two</a:t>
            </a:r>
            <a:r>
              <a:rPr lang="cs-CZ" sz="5000" b="1" dirty="0">
                <a:solidFill>
                  <a:srgbClr val="FF0000"/>
                </a:solidFill>
              </a:rPr>
              <a:t> </a:t>
            </a:r>
            <a:r>
              <a:rPr lang="cs-CZ" sz="5000" b="1" dirty="0" err="1">
                <a:solidFill>
                  <a:srgbClr val="FF0000"/>
                </a:solidFill>
              </a:rPr>
              <a:t>courses</a:t>
            </a:r>
            <a:r>
              <a:rPr lang="cs-CZ" sz="5000" b="1" dirty="0">
                <a:solidFill>
                  <a:srgbClr val="FF0000"/>
                </a:solidFill>
              </a:rPr>
              <a:t> are </a:t>
            </a:r>
            <a:r>
              <a:rPr lang="cs-CZ" sz="5000" b="1" dirty="0" err="1">
                <a:solidFill>
                  <a:srgbClr val="FF0000"/>
                </a:solidFill>
              </a:rPr>
              <a:t>compulsory</a:t>
            </a:r>
            <a:endParaRPr lang="en-US" sz="5000" b="1" kern="1200" dirty="0">
              <a:solidFill>
                <a:srgbClr val="FF0000"/>
              </a:solidFill>
              <a:latin typeface="+mj-lt"/>
              <a:ea typeface="+mj-ea"/>
              <a:cs typeface="+mj-cs"/>
            </a:endParaRPr>
          </a:p>
        </p:txBody>
      </p:sp>
      <p:sp>
        <p:nvSpPr>
          <p:cNvPr id="9" name="Rectangle 8">
            <a:extLst>
              <a:ext uri="{FF2B5EF4-FFF2-40B4-BE49-F238E27FC236}">
                <a16:creationId xmlns:a16="http://schemas.microsoft.com/office/drawing/2014/main" id="{BB115E43-049F-4FA8-851F-A790957F2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Zástupný obsah 5">
            <a:extLst>
              <a:ext uri="{FF2B5EF4-FFF2-40B4-BE49-F238E27FC236}">
                <a16:creationId xmlns:a16="http://schemas.microsoft.com/office/drawing/2014/main" id="{D5B1F41F-662F-A615-5693-BD817CC52030}"/>
              </a:ext>
            </a:extLst>
          </p:cNvPr>
          <p:cNvGraphicFramePr>
            <a:graphicFrameLocks noGrp="1"/>
          </p:cNvGraphicFramePr>
          <p:nvPr>
            <p:ph idx="1"/>
            <p:extLst>
              <p:ext uri="{D42A27DB-BD31-4B8C-83A1-F6EECF244321}">
                <p14:modId xmlns:p14="http://schemas.microsoft.com/office/powerpoint/2010/main" val="3171343029"/>
              </p:ext>
            </p:extLst>
          </p:nvPr>
        </p:nvGraphicFramePr>
        <p:xfrm>
          <a:off x="424206" y="1771088"/>
          <a:ext cx="11149011" cy="4783947"/>
        </p:xfrm>
        <a:graphic>
          <a:graphicData uri="http://schemas.openxmlformats.org/drawingml/2006/table">
            <a:tbl>
              <a:tblPr firstRow="1" firstCol="1" bandRow="1">
                <a:tableStyleId>{5C22544A-7EE6-4342-B048-85BDC9FD1C3A}</a:tableStyleId>
              </a:tblPr>
              <a:tblGrid>
                <a:gridCol w="1684146">
                  <a:extLst>
                    <a:ext uri="{9D8B030D-6E8A-4147-A177-3AD203B41FA5}">
                      <a16:colId xmlns:a16="http://schemas.microsoft.com/office/drawing/2014/main" val="1187604371"/>
                    </a:ext>
                  </a:extLst>
                </a:gridCol>
                <a:gridCol w="1502216">
                  <a:extLst>
                    <a:ext uri="{9D8B030D-6E8A-4147-A177-3AD203B41FA5}">
                      <a16:colId xmlns:a16="http://schemas.microsoft.com/office/drawing/2014/main" val="1630949749"/>
                    </a:ext>
                  </a:extLst>
                </a:gridCol>
                <a:gridCol w="3846034">
                  <a:extLst>
                    <a:ext uri="{9D8B030D-6E8A-4147-A177-3AD203B41FA5}">
                      <a16:colId xmlns:a16="http://schemas.microsoft.com/office/drawing/2014/main" val="708023727"/>
                    </a:ext>
                  </a:extLst>
                </a:gridCol>
                <a:gridCol w="1107000">
                  <a:extLst>
                    <a:ext uri="{9D8B030D-6E8A-4147-A177-3AD203B41FA5}">
                      <a16:colId xmlns:a16="http://schemas.microsoft.com/office/drawing/2014/main" val="856752574"/>
                    </a:ext>
                  </a:extLst>
                </a:gridCol>
                <a:gridCol w="3009615">
                  <a:extLst>
                    <a:ext uri="{9D8B030D-6E8A-4147-A177-3AD203B41FA5}">
                      <a16:colId xmlns:a16="http://schemas.microsoft.com/office/drawing/2014/main" val="625110385"/>
                    </a:ext>
                  </a:extLst>
                </a:gridCol>
              </a:tblGrid>
              <a:tr h="462072">
                <a:tc>
                  <a:txBody>
                    <a:bodyPr/>
                    <a:lstStyle/>
                    <a:p>
                      <a:pPr algn="ctr">
                        <a:lnSpc>
                          <a:spcPct val="115000"/>
                        </a:lnSpc>
                        <a:spcAft>
                          <a:spcPts val="1000"/>
                        </a:spcAft>
                      </a:pPr>
                      <a:r>
                        <a:rPr lang="en-GB" sz="1600" dirty="0">
                          <a:effectLst/>
                        </a:rPr>
                        <a:t>Modul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gn="ctr">
                        <a:lnSpc>
                          <a:spcPct val="115000"/>
                        </a:lnSpc>
                        <a:spcAft>
                          <a:spcPts val="1000"/>
                        </a:spcAft>
                      </a:pPr>
                      <a:r>
                        <a:rPr lang="en-GB" sz="1600" dirty="0">
                          <a:effectLst/>
                        </a:rPr>
                        <a:t>Code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gn="ctr">
                        <a:lnSpc>
                          <a:spcPct val="115000"/>
                        </a:lnSpc>
                        <a:spcAft>
                          <a:spcPts val="1000"/>
                        </a:spcAft>
                      </a:pPr>
                      <a:r>
                        <a:rPr lang="en-GB" sz="1600" dirty="0">
                          <a:effectLst/>
                        </a:rPr>
                        <a:t>Subject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gn="ctr">
                        <a:lnSpc>
                          <a:spcPct val="115000"/>
                        </a:lnSpc>
                        <a:spcAft>
                          <a:spcPts val="1000"/>
                        </a:spcAft>
                      </a:pPr>
                      <a:r>
                        <a:rPr lang="en-GB" sz="1600" dirty="0">
                          <a:effectLst/>
                        </a:rPr>
                        <a:t>Credits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gn="ctr">
                        <a:lnSpc>
                          <a:spcPct val="115000"/>
                        </a:lnSpc>
                        <a:spcAft>
                          <a:spcPts val="1000"/>
                        </a:spcAft>
                      </a:pPr>
                      <a:r>
                        <a:rPr lang="en-GB" sz="1600" dirty="0">
                          <a:effectLst/>
                        </a:rPr>
                        <a:t>Teacher contact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extLst>
                  <a:ext uri="{0D108BD9-81ED-4DB2-BD59-A6C34878D82A}">
                    <a16:rowId xmlns:a16="http://schemas.microsoft.com/office/drawing/2014/main" val="4174664035"/>
                  </a:ext>
                </a:extLst>
              </a:tr>
              <a:tr h="326609">
                <a:tc rowSpan="2">
                  <a:txBody>
                    <a:bodyPr/>
                    <a:lstStyle/>
                    <a:p>
                      <a:pPr>
                        <a:lnSpc>
                          <a:spcPct val="115000"/>
                        </a:lnSpc>
                        <a:spcAft>
                          <a:spcPts val="1000"/>
                        </a:spcAft>
                      </a:pPr>
                      <a:r>
                        <a:rPr lang="en-GB" sz="1600" dirty="0">
                          <a:effectLst/>
                        </a:rPr>
                        <a:t>Theoretical Modul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u="sng">
                          <a:effectLst/>
                        </a:rPr>
                        <a:t>OEMNN1701Z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Primary education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5 credits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400" u="sng">
                          <a:effectLst/>
                          <a:hlinkClick r:id="rId2"/>
                        </a:rPr>
                        <a:t>jana.stara@pedf.cuni.cz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extLst>
                  <a:ext uri="{0D108BD9-81ED-4DB2-BD59-A6C34878D82A}">
                    <a16:rowId xmlns:a16="http://schemas.microsoft.com/office/drawing/2014/main" val="1904417552"/>
                  </a:ext>
                </a:extLst>
              </a:tr>
              <a:tr h="1001530">
                <a:tc vMerge="1">
                  <a:txBody>
                    <a:bodyPr/>
                    <a:lstStyle/>
                    <a:p>
                      <a:endParaRPr lang="en-GB"/>
                    </a:p>
                  </a:txBody>
                  <a:tcPr/>
                </a:tc>
                <a:tc>
                  <a:txBody>
                    <a:bodyPr/>
                    <a:lstStyle/>
                    <a:p>
                      <a:pPr>
                        <a:lnSpc>
                          <a:spcPct val="115000"/>
                        </a:lnSpc>
                        <a:spcAft>
                          <a:spcPts val="1000"/>
                        </a:spcAft>
                      </a:pPr>
                      <a:r>
                        <a:rPr lang="en-GB" sz="1600" u="sng">
                          <a:effectLst/>
                        </a:rPr>
                        <a:t>OEMNN1706Z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Pre-primary Education – current trends and challenges in Europe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5 credits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400" u="sng">
                          <a:effectLst/>
                          <a:hlinkClick r:id="rId3"/>
                        </a:rPr>
                        <a:t>barbora.loudova@pedf.cuni.cz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extLst>
                  <a:ext uri="{0D108BD9-81ED-4DB2-BD59-A6C34878D82A}">
                    <a16:rowId xmlns:a16="http://schemas.microsoft.com/office/drawing/2014/main" val="3983834557"/>
                  </a:ext>
                </a:extLst>
              </a:tr>
              <a:tr h="326609">
                <a:tc>
                  <a:txBody>
                    <a:bodyPr/>
                    <a:lstStyle/>
                    <a:p>
                      <a:pPr>
                        <a:lnSpc>
                          <a:spcPct val="115000"/>
                        </a:lnSpc>
                        <a:spcAft>
                          <a:spcPts val="1000"/>
                        </a:spcAft>
                      </a:pPr>
                      <a:r>
                        <a:rPr lang="en-GB" sz="1600">
                          <a:effectLst/>
                        </a:rPr>
                        <a:t>Practical Modul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u="sng">
                          <a:effectLst/>
                        </a:rPr>
                        <a:t>OEMNN1702Z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Teaching practice I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5 credits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400" u="sng">
                          <a:effectLst/>
                          <a:hlinkClick r:id="rId2"/>
                        </a:rPr>
                        <a:t>jana.stara@pedf.cuni.cz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extLst>
                  <a:ext uri="{0D108BD9-81ED-4DB2-BD59-A6C34878D82A}">
                    <a16:rowId xmlns:a16="http://schemas.microsoft.com/office/drawing/2014/main" val="2492545873"/>
                  </a:ext>
                </a:extLst>
              </a:tr>
              <a:tr h="832799">
                <a:tc rowSpan="3">
                  <a:txBody>
                    <a:bodyPr/>
                    <a:lstStyle/>
                    <a:p>
                      <a:pPr>
                        <a:lnSpc>
                          <a:spcPct val="115000"/>
                        </a:lnSpc>
                        <a:spcAft>
                          <a:spcPts val="1000"/>
                        </a:spcAft>
                      </a:pPr>
                      <a:r>
                        <a:rPr lang="en-GB" sz="1600" dirty="0">
                          <a:effectLst/>
                        </a:rPr>
                        <a:t>Elective courses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u="sng">
                          <a:effectLst/>
                        </a:rPr>
                        <a:t>OEMNN1704Z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Encouraging creative and innovative thinking in schools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4 credits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400" u="sng">
                          <a:effectLst/>
                          <a:hlinkClick r:id="rId4"/>
                        </a:rPr>
                        <a:t>petra.vallin@pedf.cuni.cz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extLst>
                  <a:ext uri="{0D108BD9-81ED-4DB2-BD59-A6C34878D82A}">
                    <a16:rowId xmlns:a16="http://schemas.microsoft.com/office/drawing/2014/main" val="735533738"/>
                  </a:ext>
                </a:extLst>
              </a:tr>
              <a:tr h="495339">
                <a:tc vMerge="1">
                  <a:txBody>
                    <a:bodyPr/>
                    <a:lstStyle/>
                    <a:p>
                      <a:endParaRPr lang="en-GB"/>
                    </a:p>
                  </a:txBody>
                  <a:tcPr/>
                </a:tc>
                <a:tc>
                  <a:txBody>
                    <a:bodyPr/>
                    <a:lstStyle/>
                    <a:p>
                      <a:pPr>
                        <a:lnSpc>
                          <a:spcPct val="115000"/>
                        </a:lnSpc>
                        <a:spcAft>
                          <a:spcPts val="1000"/>
                        </a:spcAft>
                      </a:pPr>
                      <a:r>
                        <a:rPr lang="en-GB" sz="1600" u="sng">
                          <a:effectLst/>
                        </a:rPr>
                        <a:t>OEMNN1711Z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Young Children’s Worlds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5 credits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400" u="sng">
                          <a:effectLst/>
                        </a:rPr>
                        <a:t>philip.selbie@pedf.cuni.cz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extLst>
                  <a:ext uri="{0D108BD9-81ED-4DB2-BD59-A6C34878D82A}">
                    <a16:rowId xmlns:a16="http://schemas.microsoft.com/office/drawing/2014/main" val="1644771811"/>
                  </a:ext>
                </a:extLst>
              </a:tr>
              <a:tr h="1338989">
                <a:tc vMerge="1">
                  <a:txBody>
                    <a:bodyPr/>
                    <a:lstStyle/>
                    <a:p>
                      <a:endParaRPr lang="en-GB"/>
                    </a:p>
                  </a:txBody>
                  <a:tcPr/>
                </a:tc>
                <a:tc>
                  <a:txBody>
                    <a:bodyPr/>
                    <a:lstStyle/>
                    <a:p>
                      <a:pPr>
                        <a:lnSpc>
                          <a:spcPct val="115000"/>
                        </a:lnSpc>
                        <a:spcAft>
                          <a:spcPts val="1000"/>
                        </a:spcAft>
                      </a:pPr>
                      <a:r>
                        <a:rPr lang="en-GB" sz="1600" u="sng">
                          <a:effectLst/>
                        </a:rPr>
                        <a:t>OEMNN2401Z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Historical thinking in pre-primary and primary education -  methodological approaches and practice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5 credits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400" u="sng" dirty="0">
                          <a:effectLst/>
                          <a:hlinkClick r:id="rId2"/>
                        </a:rPr>
                        <a:t>jana.stara@pedf.cuni.cz</a:t>
                      </a:r>
                      <a:r>
                        <a:rPr lang="en-GB" sz="1400" u="sng" dirty="0">
                          <a:effectLst/>
                        </a:rPr>
                        <a:t>, iva-berankova@pedf.cuni.cz</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extLst>
                  <a:ext uri="{0D108BD9-81ED-4DB2-BD59-A6C34878D82A}">
                    <a16:rowId xmlns:a16="http://schemas.microsoft.com/office/drawing/2014/main" val="783717642"/>
                  </a:ext>
                </a:extLst>
              </a:tr>
            </a:tbl>
          </a:graphicData>
        </a:graphic>
      </p:graphicFrame>
    </p:spTree>
    <p:extLst>
      <p:ext uri="{BB962C8B-B14F-4D97-AF65-F5344CB8AC3E}">
        <p14:creationId xmlns:p14="http://schemas.microsoft.com/office/powerpoint/2010/main" val="150192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B44F80-D4D9-4B1A-89D1-2F248914D619}"/>
              </a:ext>
            </a:extLst>
          </p:cNvPr>
          <p:cNvSpPr>
            <a:spLocks noGrp="1"/>
          </p:cNvSpPr>
          <p:nvPr>
            <p:ph type="title"/>
          </p:nvPr>
        </p:nvSpPr>
        <p:spPr>
          <a:xfrm>
            <a:off x="838200" y="568749"/>
            <a:ext cx="10515599" cy="932688"/>
          </a:xfrm>
        </p:spPr>
        <p:txBody>
          <a:bodyPr vert="horz" lIns="91440" tIns="45720" rIns="91440" bIns="45720" rtlCol="0" anchor="b">
            <a:normAutofit fontScale="90000"/>
          </a:bodyPr>
          <a:lstStyle/>
          <a:p>
            <a:pPr algn="ctr"/>
            <a:r>
              <a:rPr lang="en-US" sz="5000" b="1" kern="1200" dirty="0">
                <a:solidFill>
                  <a:schemeClr val="tx1"/>
                </a:solidFill>
                <a:latin typeface="+mj-lt"/>
                <a:ea typeface="+mj-ea"/>
                <a:cs typeface="+mj-cs"/>
              </a:rPr>
              <a:t>Courses for </a:t>
            </a:r>
            <a:r>
              <a:rPr lang="cs-CZ" sz="5000" b="1" kern="1200" dirty="0">
                <a:solidFill>
                  <a:schemeClr val="tx1"/>
                </a:solidFill>
                <a:latin typeface="+mj-lt"/>
                <a:ea typeface="+mj-ea"/>
                <a:cs typeface="+mj-cs"/>
              </a:rPr>
              <a:t>SUMMER</a:t>
            </a:r>
            <a:r>
              <a:rPr lang="en-US" sz="5000" b="1" kern="1200" dirty="0">
                <a:solidFill>
                  <a:schemeClr val="tx1"/>
                </a:solidFill>
                <a:latin typeface="+mj-lt"/>
                <a:ea typeface="+mj-ea"/>
                <a:cs typeface="+mj-cs"/>
              </a:rPr>
              <a:t> semester 202</a:t>
            </a:r>
            <a:r>
              <a:rPr lang="cs-CZ" sz="5000" b="1" kern="1200" dirty="0">
                <a:solidFill>
                  <a:schemeClr val="tx1"/>
                </a:solidFill>
                <a:latin typeface="+mj-lt"/>
                <a:ea typeface="+mj-ea"/>
                <a:cs typeface="+mj-cs"/>
              </a:rPr>
              <a:t>4</a:t>
            </a:r>
            <a:r>
              <a:rPr lang="en-US" sz="5000" b="1" kern="1200" dirty="0">
                <a:solidFill>
                  <a:schemeClr val="tx1"/>
                </a:solidFill>
                <a:latin typeface="+mj-lt"/>
                <a:ea typeface="+mj-ea"/>
                <a:cs typeface="+mj-cs"/>
              </a:rPr>
              <a:t>/202</a:t>
            </a:r>
            <a:r>
              <a:rPr lang="cs-CZ" sz="5000" b="1" kern="1200" dirty="0">
                <a:solidFill>
                  <a:schemeClr val="tx1"/>
                </a:solidFill>
                <a:latin typeface="+mj-lt"/>
                <a:ea typeface="+mj-ea"/>
                <a:cs typeface="+mj-cs"/>
              </a:rPr>
              <a:t>5</a:t>
            </a:r>
            <a:br>
              <a:rPr lang="cs-CZ" sz="5000" b="1" dirty="0"/>
            </a:br>
            <a:r>
              <a:rPr lang="cs-CZ" sz="5000" b="1" dirty="0" err="1">
                <a:solidFill>
                  <a:srgbClr val="FF0000"/>
                </a:solidFill>
              </a:rPr>
              <a:t>two</a:t>
            </a:r>
            <a:r>
              <a:rPr lang="cs-CZ" sz="5000" b="1" dirty="0">
                <a:solidFill>
                  <a:srgbClr val="FF0000"/>
                </a:solidFill>
              </a:rPr>
              <a:t> </a:t>
            </a:r>
            <a:r>
              <a:rPr lang="cs-CZ" sz="5000" b="1" dirty="0" err="1">
                <a:solidFill>
                  <a:srgbClr val="FF0000"/>
                </a:solidFill>
              </a:rPr>
              <a:t>courses</a:t>
            </a:r>
            <a:r>
              <a:rPr lang="cs-CZ" sz="5000" b="1" dirty="0">
                <a:solidFill>
                  <a:srgbClr val="FF0000"/>
                </a:solidFill>
              </a:rPr>
              <a:t> are </a:t>
            </a:r>
            <a:r>
              <a:rPr lang="cs-CZ" sz="5000" b="1" dirty="0" err="1">
                <a:solidFill>
                  <a:srgbClr val="FF0000"/>
                </a:solidFill>
              </a:rPr>
              <a:t>compulsory</a:t>
            </a:r>
            <a:endParaRPr lang="en-US" sz="5000" b="1" kern="1200" dirty="0">
              <a:solidFill>
                <a:srgbClr val="FF0000"/>
              </a:solidFill>
              <a:latin typeface="+mj-lt"/>
              <a:ea typeface="+mj-ea"/>
              <a:cs typeface="+mj-cs"/>
            </a:endParaRPr>
          </a:p>
        </p:txBody>
      </p:sp>
      <p:graphicFrame>
        <p:nvGraphicFramePr>
          <p:cNvPr id="6" name="Zástupný obsah 5">
            <a:extLst>
              <a:ext uri="{FF2B5EF4-FFF2-40B4-BE49-F238E27FC236}">
                <a16:creationId xmlns:a16="http://schemas.microsoft.com/office/drawing/2014/main" id="{D5B1F41F-662F-A615-5693-BD817CC52030}"/>
              </a:ext>
            </a:extLst>
          </p:cNvPr>
          <p:cNvGraphicFramePr>
            <a:graphicFrameLocks noGrp="1"/>
          </p:cNvGraphicFramePr>
          <p:nvPr>
            <p:ph idx="1"/>
            <p:extLst>
              <p:ext uri="{D42A27DB-BD31-4B8C-83A1-F6EECF244321}">
                <p14:modId xmlns:p14="http://schemas.microsoft.com/office/powerpoint/2010/main" val="3360097820"/>
              </p:ext>
            </p:extLst>
          </p:nvPr>
        </p:nvGraphicFramePr>
        <p:xfrm>
          <a:off x="424206" y="1771088"/>
          <a:ext cx="11149011" cy="4225468"/>
        </p:xfrm>
        <a:graphic>
          <a:graphicData uri="http://schemas.openxmlformats.org/drawingml/2006/table">
            <a:tbl>
              <a:tblPr firstRow="1" firstCol="1" bandRow="1">
                <a:tableStyleId>{5C22544A-7EE6-4342-B048-85BDC9FD1C3A}</a:tableStyleId>
              </a:tblPr>
              <a:tblGrid>
                <a:gridCol w="1684146">
                  <a:extLst>
                    <a:ext uri="{9D8B030D-6E8A-4147-A177-3AD203B41FA5}">
                      <a16:colId xmlns:a16="http://schemas.microsoft.com/office/drawing/2014/main" val="1187604371"/>
                    </a:ext>
                  </a:extLst>
                </a:gridCol>
                <a:gridCol w="1502216">
                  <a:extLst>
                    <a:ext uri="{9D8B030D-6E8A-4147-A177-3AD203B41FA5}">
                      <a16:colId xmlns:a16="http://schemas.microsoft.com/office/drawing/2014/main" val="1630949749"/>
                    </a:ext>
                  </a:extLst>
                </a:gridCol>
                <a:gridCol w="3846034">
                  <a:extLst>
                    <a:ext uri="{9D8B030D-6E8A-4147-A177-3AD203B41FA5}">
                      <a16:colId xmlns:a16="http://schemas.microsoft.com/office/drawing/2014/main" val="708023727"/>
                    </a:ext>
                  </a:extLst>
                </a:gridCol>
                <a:gridCol w="1107000">
                  <a:extLst>
                    <a:ext uri="{9D8B030D-6E8A-4147-A177-3AD203B41FA5}">
                      <a16:colId xmlns:a16="http://schemas.microsoft.com/office/drawing/2014/main" val="856752574"/>
                    </a:ext>
                  </a:extLst>
                </a:gridCol>
                <a:gridCol w="3009615">
                  <a:extLst>
                    <a:ext uri="{9D8B030D-6E8A-4147-A177-3AD203B41FA5}">
                      <a16:colId xmlns:a16="http://schemas.microsoft.com/office/drawing/2014/main" val="625110385"/>
                    </a:ext>
                  </a:extLst>
                </a:gridCol>
              </a:tblGrid>
              <a:tr h="462072">
                <a:tc>
                  <a:txBody>
                    <a:bodyPr/>
                    <a:lstStyle/>
                    <a:p>
                      <a:pPr algn="ctr">
                        <a:lnSpc>
                          <a:spcPct val="115000"/>
                        </a:lnSpc>
                        <a:spcAft>
                          <a:spcPts val="1000"/>
                        </a:spcAft>
                      </a:pPr>
                      <a:r>
                        <a:rPr lang="en-GB" sz="1600" dirty="0">
                          <a:effectLst/>
                        </a:rPr>
                        <a:t>Modul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gn="ctr">
                        <a:lnSpc>
                          <a:spcPct val="115000"/>
                        </a:lnSpc>
                        <a:spcAft>
                          <a:spcPts val="1000"/>
                        </a:spcAft>
                      </a:pPr>
                      <a:r>
                        <a:rPr lang="en-GB" sz="1600" dirty="0">
                          <a:effectLst/>
                        </a:rPr>
                        <a:t>Code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gn="ctr">
                        <a:lnSpc>
                          <a:spcPct val="115000"/>
                        </a:lnSpc>
                        <a:spcAft>
                          <a:spcPts val="1000"/>
                        </a:spcAft>
                      </a:pPr>
                      <a:r>
                        <a:rPr lang="en-GB" sz="1600" dirty="0">
                          <a:effectLst/>
                        </a:rPr>
                        <a:t>Subject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gn="ctr">
                        <a:lnSpc>
                          <a:spcPct val="115000"/>
                        </a:lnSpc>
                        <a:spcAft>
                          <a:spcPts val="1000"/>
                        </a:spcAft>
                      </a:pPr>
                      <a:r>
                        <a:rPr lang="en-GB" sz="1600" dirty="0">
                          <a:effectLst/>
                        </a:rPr>
                        <a:t>Credits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gn="ctr">
                        <a:lnSpc>
                          <a:spcPct val="115000"/>
                        </a:lnSpc>
                        <a:spcAft>
                          <a:spcPts val="1000"/>
                        </a:spcAft>
                      </a:pPr>
                      <a:r>
                        <a:rPr lang="en-GB" sz="1600" dirty="0">
                          <a:effectLst/>
                        </a:rPr>
                        <a:t>Teacher contact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extLst>
                  <a:ext uri="{0D108BD9-81ED-4DB2-BD59-A6C34878D82A}">
                    <a16:rowId xmlns:a16="http://schemas.microsoft.com/office/drawing/2014/main" val="4174664035"/>
                  </a:ext>
                </a:extLst>
              </a:tr>
              <a:tr h="326609">
                <a:tc rowSpan="2">
                  <a:txBody>
                    <a:bodyPr/>
                    <a:lstStyle/>
                    <a:p>
                      <a:pPr>
                        <a:lnSpc>
                          <a:spcPct val="115000"/>
                        </a:lnSpc>
                        <a:spcAft>
                          <a:spcPts val="1000"/>
                        </a:spcAft>
                      </a:pPr>
                      <a:r>
                        <a:rPr lang="en-GB" sz="1600" dirty="0">
                          <a:effectLst/>
                        </a:rPr>
                        <a:t>Theoretical Modul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u="sng">
                          <a:effectLst/>
                        </a:rPr>
                        <a:t>OEMNN1701Z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Primary education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5 credits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400" u="sng">
                          <a:effectLst/>
                          <a:hlinkClick r:id="rId2"/>
                        </a:rPr>
                        <a:t>jana.stara@pedf.cuni.cz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extLst>
                  <a:ext uri="{0D108BD9-81ED-4DB2-BD59-A6C34878D82A}">
                    <a16:rowId xmlns:a16="http://schemas.microsoft.com/office/drawing/2014/main" val="1904417552"/>
                  </a:ext>
                </a:extLst>
              </a:tr>
              <a:tr h="1001530">
                <a:tc vMerge="1">
                  <a:txBody>
                    <a:bodyPr/>
                    <a:lstStyle/>
                    <a:p>
                      <a:endParaRPr lang="en-GB"/>
                    </a:p>
                  </a:txBody>
                  <a:tcPr/>
                </a:tc>
                <a:tc>
                  <a:txBody>
                    <a:bodyPr/>
                    <a:lstStyle/>
                    <a:p>
                      <a:pPr>
                        <a:lnSpc>
                          <a:spcPct val="115000"/>
                        </a:lnSpc>
                        <a:spcAft>
                          <a:spcPts val="1000"/>
                        </a:spcAft>
                      </a:pPr>
                      <a:r>
                        <a:rPr lang="en-GB" sz="1600" u="sng">
                          <a:effectLst/>
                        </a:rPr>
                        <a:t>OEMNN1706Z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Pre-primary Education – current trends and challenges in Europe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5 credits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400" u="sng">
                          <a:effectLst/>
                          <a:hlinkClick r:id="rId3"/>
                        </a:rPr>
                        <a:t>barbora.loudova@pedf.cuni.cz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extLst>
                  <a:ext uri="{0D108BD9-81ED-4DB2-BD59-A6C34878D82A}">
                    <a16:rowId xmlns:a16="http://schemas.microsoft.com/office/drawing/2014/main" val="3983834557"/>
                  </a:ext>
                </a:extLst>
              </a:tr>
              <a:tr h="326609">
                <a:tc>
                  <a:txBody>
                    <a:bodyPr/>
                    <a:lstStyle/>
                    <a:p>
                      <a:pPr>
                        <a:lnSpc>
                          <a:spcPct val="115000"/>
                        </a:lnSpc>
                        <a:spcAft>
                          <a:spcPts val="1000"/>
                        </a:spcAft>
                      </a:pPr>
                      <a:r>
                        <a:rPr lang="en-GB" sz="1600">
                          <a:effectLst/>
                        </a:rPr>
                        <a:t>Practical Modul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0"/>
                        </a:spcAft>
                      </a:pPr>
                      <a:r>
                        <a:rPr lang="en-GB" sz="14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rPr>
                        <a:t>OEMNN1708Z</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latin typeface="Arial" panose="020B0604020202020204" pitchFamily="34" charset="0"/>
                          <a:ea typeface="Calibri" panose="020F0502020204030204" pitchFamily="34" charset="0"/>
                          <a:cs typeface="Times New Roman" panose="02020603050405020304" pitchFamily="18" charset="0"/>
                        </a:rPr>
                        <a:t>Teaching practice II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latin typeface="Arial" panose="020B0604020202020204" pitchFamily="34" charset="0"/>
                          <a:ea typeface="Calibri" panose="020F0502020204030204" pitchFamily="34" charset="0"/>
                          <a:cs typeface="Times New Roman" panose="02020603050405020304" pitchFamily="18" charset="0"/>
                        </a:rPr>
                        <a:t>5 credits</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12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petra.ristic</a:t>
                      </a:r>
                      <a:r>
                        <a:rPr lang="en-GB"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t>@pedf.cuni.cz</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2545873"/>
                  </a:ext>
                </a:extLst>
              </a:tr>
              <a:tr h="0">
                <a:tc rowSpan="3">
                  <a:txBody>
                    <a:bodyPr/>
                    <a:lstStyle/>
                    <a:p>
                      <a:pPr>
                        <a:lnSpc>
                          <a:spcPct val="115000"/>
                        </a:lnSpc>
                        <a:spcAft>
                          <a:spcPts val="1000"/>
                        </a:spcAft>
                      </a:pPr>
                      <a:r>
                        <a:rPr lang="en-GB" sz="1600" dirty="0">
                          <a:effectLst/>
                        </a:rPr>
                        <a:t>Elective courses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endParaRPr lang="cs-CZ" dirty="0"/>
                    </a:p>
                  </a:txBody>
                  <a:tcPr marL="68580" marR="68580" marT="0" marB="0"/>
                </a:tc>
                <a:tc>
                  <a:txBody>
                    <a:bodyPr/>
                    <a:lstStyle/>
                    <a:p>
                      <a:endParaRPr lang="cs-CZ" dirty="0"/>
                    </a:p>
                  </a:txBody>
                  <a:tcPr marL="68580" marR="68580" marT="0" marB="0"/>
                </a:tc>
                <a:tc>
                  <a:txBody>
                    <a:bodyPr/>
                    <a:lstStyle/>
                    <a:p>
                      <a:endParaRPr lang="cs-CZ" dirty="0"/>
                    </a:p>
                  </a:txBody>
                  <a:tcPr marL="68580" marR="68580" marT="0" marB="0"/>
                </a:tc>
                <a:tc>
                  <a:txBody>
                    <a:bodyPr/>
                    <a:lstStyle/>
                    <a:p>
                      <a:endParaRPr lang="cs-CZ" dirty="0"/>
                    </a:p>
                  </a:txBody>
                  <a:tcPr marL="68580" marR="68580" marT="0" marB="0"/>
                </a:tc>
                <a:extLst>
                  <a:ext uri="{0D108BD9-81ED-4DB2-BD59-A6C34878D82A}">
                    <a16:rowId xmlns:a16="http://schemas.microsoft.com/office/drawing/2014/main" val="735533738"/>
                  </a:ext>
                </a:extLst>
              </a:tr>
              <a:tr h="495339">
                <a:tc vMerge="1">
                  <a:txBody>
                    <a:bodyPr/>
                    <a:lstStyle/>
                    <a:p>
                      <a:endParaRPr lang="en-GB"/>
                    </a:p>
                  </a:txBody>
                  <a:tcPr/>
                </a:tc>
                <a:tc>
                  <a:txBody>
                    <a:bodyPr/>
                    <a:lstStyle/>
                    <a:p>
                      <a:pPr>
                        <a:lnSpc>
                          <a:spcPct val="115000"/>
                        </a:lnSpc>
                        <a:spcAft>
                          <a:spcPts val="0"/>
                        </a:spcAft>
                      </a:pPr>
                      <a:r>
                        <a:rPr lang="en-GB" sz="14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OEMNN1712Z</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Inclusive Education and multiculturalism</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4 credits</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5"/>
                        </a:rPr>
                        <a:t>petra.vallin@pedf.cuni.cz</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4771811"/>
                  </a:ext>
                </a:extLst>
              </a:tr>
              <a:tr h="1338989">
                <a:tc vMerge="1">
                  <a:txBody>
                    <a:bodyPr/>
                    <a:lstStyle/>
                    <a:p>
                      <a:endParaRPr lang="en-GB"/>
                    </a:p>
                  </a:txBody>
                  <a:tcPr/>
                </a:tc>
                <a:tc>
                  <a:txBody>
                    <a:bodyPr/>
                    <a:lstStyle/>
                    <a:p>
                      <a:pPr>
                        <a:lnSpc>
                          <a:spcPct val="115000"/>
                        </a:lnSpc>
                        <a:spcAft>
                          <a:spcPts val="1000"/>
                        </a:spcAft>
                      </a:pPr>
                      <a:r>
                        <a:rPr lang="en-GB" sz="1600" u="sng">
                          <a:effectLst/>
                        </a:rPr>
                        <a:t>OEMNN2401Z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Historical thinking in pre-primary and primary education -  methodological approaches and practice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dirty="0">
                          <a:effectLst/>
                        </a:rPr>
                        <a:t>5 credits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400" u="sng" dirty="0">
                          <a:effectLst/>
                          <a:hlinkClick r:id="rId2"/>
                        </a:rPr>
                        <a:t>jana.stara@pedf.cuni.cz</a:t>
                      </a:r>
                      <a:r>
                        <a:rPr lang="en-GB" sz="1400" u="sng" dirty="0">
                          <a:effectLst/>
                        </a:rPr>
                        <a:t>, iva-berankova@pedf.cuni.cz</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extLst>
                  <a:ext uri="{0D108BD9-81ED-4DB2-BD59-A6C34878D82A}">
                    <a16:rowId xmlns:a16="http://schemas.microsoft.com/office/drawing/2014/main" val="783717642"/>
                  </a:ext>
                </a:extLst>
              </a:tr>
            </a:tbl>
          </a:graphicData>
        </a:graphic>
      </p:graphicFrame>
    </p:spTree>
    <p:extLst>
      <p:ext uri="{BB962C8B-B14F-4D97-AF65-F5344CB8AC3E}">
        <p14:creationId xmlns:p14="http://schemas.microsoft.com/office/powerpoint/2010/main" val="1273133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6DC51096-1F4D-44DE-A7B8-B86940789A77}"/>
              </a:ext>
            </a:extLst>
          </p:cNvPr>
          <p:cNvSpPr txBox="1">
            <a:spLocks/>
          </p:cNvSpPr>
          <p:nvPr/>
        </p:nvSpPr>
        <p:spPr>
          <a:xfrm>
            <a:off x="622265" y="425040"/>
            <a:ext cx="10216971" cy="844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700" b="1" i="0" u="none" strike="noStrike" kern="1200" cap="none" spc="0" normalizeH="0" baseline="0" noProof="0" dirty="0">
                <a:ln>
                  <a:noFill/>
                </a:ln>
                <a:solidFill>
                  <a:srgbClr val="C00000"/>
                </a:solidFill>
                <a:effectLst/>
                <a:uLnTx/>
                <a:uFillTx/>
                <a:latin typeface="Calibri Light" panose="020F0302020204030204"/>
                <a:ea typeface="+mj-ea"/>
                <a:cs typeface="+mj-cs"/>
              </a:rPr>
              <a:t>Theoretical Modul</a:t>
            </a:r>
            <a:r>
              <a:rPr kumimoji="0" lang="cs-CZ" sz="3700" b="1" i="0" u="none" strike="noStrike" kern="1200" cap="none" spc="0" normalizeH="0" baseline="0" noProof="0" dirty="0">
                <a:ln>
                  <a:noFill/>
                </a:ln>
                <a:solidFill>
                  <a:srgbClr val="C00000"/>
                </a:solidFill>
                <a:effectLst/>
                <a:uLnTx/>
                <a:uFillTx/>
                <a:latin typeface="Calibri Light" panose="020F0302020204030204"/>
                <a:ea typeface="+mj-ea"/>
                <a:cs typeface="+mj-cs"/>
              </a:rPr>
              <a:t>: </a:t>
            </a:r>
            <a:r>
              <a:rPr kumimoji="0" lang="en-US" sz="3700" b="1"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Primary Education</a:t>
            </a:r>
          </a:p>
        </p:txBody>
      </p:sp>
      <p:sp>
        <p:nvSpPr>
          <p:cNvPr id="11" name="TextBox 10">
            <a:extLst>
              <a:ext uri="{FF2B5EF4-FFF2-40B4-BE49-F238E27FC236}">
                <a16:creationId xmlns:a16="http://schemas.microsoft.com/office/drawing/2014/main" id="{1C9A0C1B-5893-49A3-9F93-19CF28D453C3}"/>
              </a:ext>
            </a:extLst>
          </p:cNvPr>
          <p:cNvSpPr txBox="1"/>
          <p:nvPr/>
        </p:nvSpPr>
        <p:spPr>
          <a:xfrm>
            <a:off x="402907" y="1504648"/>
            <a:ext cx="6561311" cy="5001369"/>
          </a:xfrm>
          <a:prstGeom prst="rect">
            <a:avLst/>
          </a:prstGeom>
          <a:noFill/>
        </p:spPr>
        <p:txBody>
          <a:bodyPr wrap="square">
            <a:spAutoFit/>
          </a:bodyPr>
          <a:lstStyle/>
          <a:p>
            <a:r>
              <a:rPr lang="cs-CZ" sz="2200" b="1" dirty="0" err="1">
                <a:latin typeface="Carlito" panose="020F0502020204030204" pitchFamily="34" charset="0"/>
                <a:cs typeface="Carlito" panose="020F0502020204030204" pitchFamily="34" charset="0"/>
              </a:rPr>
              <a:t>Aim</a:t>
            </a:r>
            <a:r>
              <a:rPr lang="cs-CZ" sz="2200" b="1" dirty="0">
                <a:latin typeface="Carlito" panose="020F0502020204030204" pitchFamily="34" charset="0"/>
                <a:cs typeface="Carlito" panose="020F0502020204030204" pitchFamily="34" charset="0"/>
              </a:rPr>
              <a:t>:</a:t>
            </a:r>
          </a:p>
          <a:p>
            <a:pPr marL="342900" indent="-342900">
              <a:buFont typeface="Arial" panose="020B0604020202020204" pitchFamily="34" charset="0"/>
              <a:buChar char="•"/>
            </a:pPr>
            <a:r>
              <a:rPr lang="en-GB" sz="2200" dirty="0">
                <a:latin typeface="Carlito" panose="020F0502020204030204" pitchFamily="34" charset="0"/>
                <a:cs typeface="Carlito" panose="020F0502020204030204" pitchFamily="34" charset="0"/>
              </a:rPr>
              <a:t>The aim of the course is to orient students in the system of primary education and to develop their skills to competently discuss current issues in primary education.</a:t>
            </a:r>
            <a:endParaRPr lang="cs-CZ" sz="2200" dirty="0">
              <a:latin typeface="Carlito" panose="020F0502020204030204" pitchFamily="34" charset="0"/>
              <a:cs typeface="Carlito" panose="020F0502020204030204" pitchFamily="34" charset="0"/>
            </a:endParaRPr>
          </a:p>
          <a:p>
            <a:r>
              <a:rPr lang="en-GB" sz="2200" b="1" dirty="0">
                <a:latin typeface="Carlito" panose="020F0502020204030204" pitchFamily="34" charset="0"/>
                <a:cs typeface="Carlito" panose="020F0502020204030204" pitchFamily="34" charset="0"/>
              </a:rPr>
              <a:t>Content: </a:t>
            </a:r>
          </a:p>
          <a:p>
            <a:endParaRPr lang="en-GB" sz="1100" dirty="0">
              <a:latin typeface="Carlito" panose="020F0502020204030204" pitchFamily="34" charset="0"/>
              <a:cs typeface="Carlito" panose="020F0502020204030204" pitchFamily="34" charset="0"/>
            </a:endParaRPr>
          </a:p>
          <a:p>
            <a:pPr marL="342900" indent="-342900">
              <a:buFont typeface="Arial" panose="020B0604020202020204" pitchFamily="34" charset="0"/>
              <a:buChar char="•"/>
            </a:pPr>
            <a:r>
              <a:rPr lang="en-GB" sz="2200" dirty="0">
                <a:latin typeface="Carlito" panose="020F0502020204030204" pitchFamily="34" charset="0"/>
                <a:cs typeface="Carlito" panose="020F0502020204030204" pitchFamily="34" charset="0"/>
              </a:rPr>
              <a:t>The course provides an overview of the primary education system. </a:t>
            </a:r>
            <a:endParaRPr lang="cs-CZ" sz="2200" dirty="0">
              <a:latin typeface="Carlito" panose="020F0502020204030204" pitchFamily="34" charset="0"/>
              <a:cs typeface="Carlito" panose="020F0502020204030204" pitchFamily="34" charset="0"/>
            </a:endParaRPr>
          </a:p>
          <a:p>
            <a:pPr marL="342900" indent="-342900">
              <a:buFont typeface="Arial" panose="020B0604020202020204" pitchFamily="34" charset="0"/>
              <a:buChar char="•"/>
            </a:pPr>
            <a:r>
              <a:rPr lang="en-GB" sz="2200" dirty="0">
                <a:latin typeface="Carlito" panose="020F0502020204030204" pitchFamily="34" charset="0"/>
                <a:cs typeface="Carlito" panose="020F0502020204030204" pitchFamily="34" charset="0"/>
              </a:rPr>
              <a:t>Students will be introduced to data of a comparative nature as well as recent trends in primary education. </a:t>
            </a:r>
            <a:endParaRPr lang="cs-CZ" sz="2200" dirty="0">
              <a:latin typeface="Carlito" panose="020F0502020204030204" pitchFamily="34" charset="0"/>
              <a:cs typeface="Carlito" panose="020F0502020204030204" pitchFamily="34" charset="0"/>
            </a:endParaRPr>
          </a:p>
          <a:p>
            <a:pPr marL="342900" indent="-342900">
              <a:buFont typeface="Arial" panose="020B0604020202020204" pitchFamily="34" charset="0"/>
              <a:buChar char="•"/>
            </a:pPr>
            <a:r>
              <a:rPr lang="en-GB" sz="2200" dirty="0">
                <a:latin typeface="Carlito" panose="020F0502020204030204" pitchFamily="34" charset="0"/>
                <a:cs typeface="Carlito" panose="020F0502020204030204" pitchFamily="34" charset="0"/>
              </a:rPr>
              <a:t>Close attention will be paid to the transition from pre-primary to primary education, support for pupils with a different mother tongue and gifted pupils, preparation of primary school teachers, etc.</a:t>
            </a:r>
          </a:p>
        </p:txBody>
      </p:sp>
      <p:pic>
        <p:nvPicPr>
          <p:cNvPr id="3" name="Picture 2" descr="A group of boys looking at a book&#10;&#10;Description automatically generated with medium confidence">
            <a:extLst>
              <a:ext uri="{FF2B5EF4-FFF2-40B4-BE49-F238E27FC236}">
                <a16:creationId xmlns:a16="http://schemas.microsoft.com/office/drawing/2014/main" id="{0464681C-0B6E-438D-B35B-F2E5D241EBE9}"/>
              </a:ext>
            </a:extLst>
          </p:cNvPr>
          <p:cNvPicPr>
            <a:picLocks noChangeAspect="1"/>
          </p:cNvPicPr>
          <p:nvPr/>
        </p:nvPicPr>
        <p:blipFill>
          <a:blip r:embed="rId2"/>
          <a:stretch>
            <a:fillRect/>
          </a:stretch>
        </p:blipFill>
        <p:spPr>
          <a:xfrm>
            <a:off x="7264408" y="1252748"/>
            <a:ext cx="3944357" cy="2768492"/>
          </a:xfrm>
          <a:prstGeom prst="rect">
            <a:avLst/>
          </a:prstGeom>
          <a:effectLst>
            <a:softEdge rad="254000"/>
          </a:effectLst>
        </p:spPr>
      </p:pic>
      <p:sp>
        <p:nvSpPr>
          <p:cNvPr id="2" name="Rectangle 4">
            <a:extLst>
              <a:ext uri="{FF2B5EF4-FFF2-40B4-BE49-F238E27FC236}">
                <a16:creationId xmlns:a16="http://schemas.microsoft.com/office/drawing/2014/main" id="{823E9261-1E2E-F1EC-AD4E-12341F299305}"/>
              </a:ext>
            </a:extLst>
          </p:cNvPr>
          <p:cNvSpPr/>
          <p:nvPr/>
        </p:nvSpPr>
        <p:spPr>
          <a:xfrm>
            <a:off x="7264408" y="4498109"/>
            <a:ext cx="4677093" cy="1107996"/>
          </a:xfrm>
          <a:prstGeom prst="rect">
            <a:avLst/>
          </a:prstGeom>
        </p:spPr>
        <p:txBody>
          <a:bodyPr wrap="square">
            <a:spAutoFit/>
          </a:bodyPr>
          <a:lstStyle/>
          <a:p>
            <a:pPr algn="r"/>
            <a:r>
              <a:rPr lang="en-GB" sz="2200" b="1" i="1" dirty="0">
                <a:latin typeface="Carlito" panose="020F0502020204030204"/>
              </a:rPr>
              <a:t>When and where? </a:t>
            </a:r>
            <a:r>
              <a:rPr lang="cs-CZ" sz="2200" b="1" i="1" dirty="0" err="1">
                <a:latin typeface="Carlito" panose="020F0502020204030204"/>
              </a:rPr>
              <a:t>Tues</a:t>
            </a:r>
            <a:r>
              <a:rPr lang="en-GB" sz="2200" b="1" i="1" dirty="0">
                <a:latin typeface="Carlito" panose="020F0502020204030204"/>
              </a:rPr>
              <a:t>days</a:t>
            </a:r>
            <a:endParaRPr lang="cs-CZ" sz="2200" b="1" i="1" dirty="0">
              <a:latin typeface="Carlito" panose="020F0502020204030204"/>
            </a:endParaRPr>
          </a:p>
          <a:p>
            <a:pPr algn="r"/>
            <a:r>
              <a:rPr lang="cs-CZ" sz="2200" i="1" dirty="0">
                <a:latin typeface="Carlito" panose="020F0502020204030204"/>
              </a:rPr>
              <a:t>11:30</a:t>
            </a:r>
            <a:r>
              <a:rPr lang="en-GB" sz="2200" i="1" dirty="0">
                <a:latin typeface="Carlito" panose="020F0502020204030204"/>
              </a:rPr>
              <a:t>- 1</a:t>
            </a:r>
            <a:r>
              <a:rPr lang="cs-CZ" sz="2200" i="1" dirty="0">
                <a:latin typeface="Carlito" panose="020F0502020204030204"/>
              </a:rPr>
              <a:t>3</a:t>
            </a:r>
            <a:r>
              <a:rPr lang="en-GB" sz="2200" i="1" dirty="0">
                <a:latin typeface="Carlito" panose="020F0502020204030204"/>
              </a:rPr>
              <a:t>:</a:t>
            </a:r>
            <a:r>
              <a:rPr lang="cs-CZ" sz="2200" i="1" dirty="0">
                <a:latin typeface="Carlito" panose="020F0502020204030204"/>
              </a:rPr>
              <a:t>00 </a:t>
            </a:r>
            <a:r>
              <a:rPr lang="en-GB" sz="2200" i="1" dirty="0">
                <a:latin typeface="Carlito" panose="020F0502020204030204"/>
              </a:rPr>
              <a:t>in </a:t>
            </a:r>
            <a:r>
              <a:rPr lang="cs-CZ" sz="2200" i="1" dirty="0">
                <a:latin typeface="Carlito" panose="020F0502020204030204"/>
              </a:rPr>
              <a:t>R010A</a:t>
            </a:r>
            <a:r>
              <a:rPr lang="en-GB" sz="2200" i="1" dirty="0">
                <a:latin typeface="Carlito" panose="020F0502020204030204"/>
              </a:rPr>
              <a:t>.</a:t>
            </a:r>
            <a:endParaRPr lang="cs-CZ" sz="2200" i="1" dirty="0">
              <a:latin typeface="Carlito" panose="020F0502020204030204"/>
            </a:endParaRPr>
          </a:p>
          <a:p>
            <a:pPr algn="r"/>
            <a:r>
              <a:rPr lang="cs-CZ" sz="2200" b="1" i="1" dirty="0" err="1"/>
              <a:t>Teacher</a:t>
            </a:r>
            <a:r>
              <a:rPr lang="cs-CZ" sz="2200" b="1" i="1" dirty="0"/>
              <a:t>: doc. </a:t>
            </a:r>
            <a:r>
              <a:rPr lang="fi-FI" sz="2200" b="1" i="1" dirty="0">
                <a:latin typeface="Carlito" panose="020F0502020204030204"/>
              </a:rPr>
              <a:t>PhDr. </a:t>
            </a:r>
            <a:r>
              <a:rPr lang="cs-CZ" sz="2200" b="1" i="1" dirty="0">
                <a:latin typeface="Carlito" panose="020F0502020204030204"/>
              </a:rPr>
              <a:t>Jana Stará</a:t>
            </a:r>
            <a:r>
              <a:rPr lang="fi-FI" sz="2200" b="1" i="1" dirty="0">
                <a:latin typeface="Carlito" panose="020F0502020204030204"/>
              </a:rPr>
              <a:t>, Ph.D.</a:t>
            </a:r>
            <a:endParaRPr lang="cs-CZ" sz="2200" i="1" dirty="0">
              <a:latin typeface="Carlito" panose="020F0502020204030204"/>
            </a:endParaRPr>
          </a:p>
        </p:txBody>
      </p:sp>
    </p:spTree>
    <p:extLst>
      <p:ext uri="{BB962C8B-B14F-4D97-AF65-F5344CB8AC3E}">
        <p14:creationId xmlns:p14="http://schemas.microsoft.com/office/powerpoint/2010/main" val="165480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155429-134E-4271-9F7D-8E6E0AE51B43}"/>
              </a:ext>
            </a:extLst>
          </p:cNvPr>
          <p:cNvSpPr>
            <a:spLocks noGrp="1"/>
          </p:cNvSpPr>
          <p:nvPr>
            <p:ph type="title"/>
          </p:nvPr>
        </p:nvSpPr>
        <p:spPr>
          <a:xfrm>
            <a:off x="5166673" y="196861"/>
            <a:ext cx="6422849" cy="1676603"/>
          </a:xfrm>
        </p:spPr>
        <p:txBody>
          <a:bodyPr>
            <a:normAutofit/>
          </a:bodyPr>
          <a:lstStyle/>
          <a:p>
            <a:r>
              <a:rPr kumimoji="0" lang="en-US" sz="3700" b="1" i="0" u="none" strike="noStrike" kern="1200" cap="none" spc="0" normalizeH="0" baseline="0" noProof="0" dirty="0">
                <a:ln>
                  <a:noFill/>
                </a:ln>
                <a:solidFill>
                  <a:srgbClr val="C00000"/>
                </a:solidFill>
                <a:effectLst/>
                <a:uLnTx/>
                <a:uFillTx/>
                <a:latin typeface="Calibri Light" panose="020F0302020204030204"/>
                <a:ea typeface="+mj-ea"/>
                <a:cs typeface="+mj-cs"/>
              </a:rPr>
              <a:t>Theoretical Modul</a:t>
            </a:r>
            <a:r>
              <a:rPr kumimoji="0" lang="cs-CZ" sz="3700" b="1" i="0" u="none" strike="noStrike" kern="1200" cap="none" spc="0" normalizeH="0" baseline="0" noProof="0" dirty="0">
                <a:ln>
                  <a:noFill/>
                </a:ln>
                <a:solidFill>
                  <a:srgbClr val="C00000"/>
                </a:solidFill>
                <a:effectLst/>
                <a:uLnTx/>
                <a:uFillTx/>
                <a:latin typeface="Calibri Light" panose="020F0302020204030204"/>
                <a:ea typeface="+mj-ea"/>
                <a:cs typeface="+mj-cs"/>
              </a:rPr>
              <a:t>:</a:t>
            </a:r>
            <a:br>
              <a:rPr kumimoji="0" lang="cs-CZ" sz="3700" b="1" i="0" u="none" strike="noStrike" kern="1200" cap="none" spc="0" normalizeH="0" baseline="0" noProof="0" dirty="0">
                <a:ln>
                  <a:noFill/>
                </a:ln>
                <a:solidFill>
                  <a:srgbClr val="C00000"/>
                </a:solidFill>
                <a:effectLst/>
                <a:uLnTx/>
                <a:uFillTx/>
                <a:latin typeface="Calibri Light" panose="020F0302020204030204"/>
                <a:ea typeface="+mj-ea"/>
                <a:cs typeface="+mj-cs"/>
              </a:rPr>
            </a:br>
            <a:r>
              <a:rPr lang="en-US" sz="3700" b="1" dirty="0"/>
              <a:t>Pre-primary Education – current trends and challenges in Europe</a:t>
            </a:r>
          </a:p>
        </p:txBody>
      </p:sp>
      <p:sp>
        <p:nvSpPr>
          <p:cNvPr id="12" name="Rectangle 11">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a:extLst>
              <a:ext uri="{FF2B5EF4-FFF2-40B4-BE49-F238E27FC236}">
                <a16:creationId xmlns:a16="http://schemas.microsoft.com/office/drawing/2014/main" id="{41BF9792-6A88-450C-BAB5-0238B7A337FA}"/>
              </a:ext>
            </a:extLst>
          </p:cNvPr>
          <p:cNvPicPr>
            <a:picLocks noChangeAspect="1"/>
          </p:cNvPicPr>
          <p:nvPr/>
        </p:nvPicPr>
        <p:blipFill>
          <a:blip r:embed="rId2"/>
          <a:stretch>
            <a:fillRect/>
          </a:stretch>
        </p:blipFill>
        <p:spPr>
          <a:xfrm>
            <a:off x="804672" y="1035163"/>
            <a:ext cx="3026664" cy="2006515"/>
          </a:xfrm>
          <a:prstGeom prst="rect">
            <a:avLst/>
          </a:prstGeom>
          <a:effectLst>
            <a:softEdge rad="139700"/>
          </a:effectLst>
        </p:spPr>
      </p:pic>
      <p:pic>
        <p:nvPicPr>
          <p:cNvPr id="7" name="Zástupný symbol pro obsah 8" descr="IMG_20171023_091743.jpg">
            <a:extLst>
              <a:ext uri="{FF2B5EF4-FFF2-40B4-BE49-F238E27FC236}">
                <a16:creationId xmlns:a16="http://schemas.microsoft.com/office/drawing/2014/main" id="{AB27047A-2359-4D2D-BE90-93094A02C418}"/>
              </a:ext>
            </a:extLst>
          </p:cNvPr>
          <p:cNvPicPr>
            <a:picLocks noChangeAspect="1"/>
          </p:cNvPicPr>
          <p:nvPr/>
        </p:nvPicPr>
        <p:blipFill>
          <a:blip r:embed="rId3" cstate="print"/>
          <a:stretch>
            <a:fillRect/>
          </a:stretch>
        </p:blipFill>
        <p:spPr>
          <a:xfrm rot="16200000">
            <a:off x="1606737" y="3167212"/>
            <a:ext cx="1422531" cy="3026663"/>
          </a:xfrm>
          <a:prstGeom prst="rect">
            <a:avLst/>
          </a:prstGeom>
          <a:effectLst>
            <a:softEdge rad="139700"/>
          </a:effectLst>
        </p:spPr>
      </p:pic>
      <p:sp>
        <p:nvSpPr>
          <p:cNvPr id="6" name="Zástupný objekt pre obsah 5">
            <a:extLst>
              <a:ext uri="{FF2B5EF4-FFF2-40B4-BE49-F238E27FC236}">
                <a16:creationId xmlns:a16="http://schemas.microsoft.com/office/drawing/2014/main" id="{A59D358B-2652-41C4-8ED0-80E5F8F9E0C1}"/>
              </a:ext>
            </a:extLst>
          </p:cNvPr>
          <p:cNvSpPr>
            <a:spLocks noGrp="1"/>
          </p:cNvSpPr>
          <p:nvPr>
            <p:ph idx="1"/>
          </p:nvPr>
        </p:nvSpPr>
        <p:spPr>
          <a:xfrm>
            <a:off x="5116880" y="2226210"/>
            <a:ext cx="6422848" cy="3785419"/>
          </a:xfrm>
        </p:spPr>
        <p:txBody>
          <a:bodyPr>
            <a:normAutofit/>
          </a:bodyPr>
          <a:lstStyle/>
          <a:p>
            <a:pPr algn="just"/>
            <a:r>
              <a:rPr lang="en-US" sz="2000" dirty="0"/>
              <a:t>The course inquiries into current trends and challenges of early childhood education and care in Europe. The course focuses on the diversity of education systems and educational reality in the Czech Republic, in countries of participating students and in other European countries. </a:t>
            </a:r>
            <a:endParaRPr lang="cs-CZ" sz="2000" dirty="0"/>
          </a:p>
          <a:p>
            <a:pPr algn="just"/>
            <a:r>
              <a:rPr lang="en-US" sz="2000" dirty="0"/>
              <a:t>Students will be provided with key information on trends and important topics related to current developments in pre-primary education in Europe (structures of ECEC; public policies concerning ECEC and family supporting measures; quality of ECEC; education guidelines; specific language support measures for children; outcomes, assessment and reporting; professionalization). </a:t>
            </a:r>
          </a:p>
        </p:txBody>
      </p:sp>
      <p:sp>
        <p:nvSpPr>
          <p:cNvPr id="3" name="Rectangle 4">
            <a:extLst>
              <a:ext uri="{FF2B5EF4-FFF2-40B4-BE49-F238E27FC236}">
                <a16:creationId xmlns:a16="http://schemas.microsoft.com/office/drawing/2014/main" id="{C4FE92C1-1B9B-FEF7-5D7D-F00C1482A5A5}"/>
              </a:ext>
            </a:extLst>
          </p:cNvPr>
          <p:cNvSpPr/>
          <p:nvPr/>
        </p:nvSpPr>
        <p:spPr>
          <a:xfrm>
            <a:off x="4470400" y="5801845"/>
            <a:ext cx="7635900" cy="1046440"/>
          </a:xfrm>
          <a:prstGeom prst="rect">
            <a:avLst/>
          </a:prstGeom>
        </p:spPr>
        <p:txBody>
          <a:bodyPr wrap="square">
            <a:spAutoFit/>
          </a:bodyPr>
          <a:lstStyle/>
          <a:p>
            <a:pPr algn="r"/>
            <a:r>
              <a:rPr lang="en-GB" sz="2200" b="1" i="1" dirty="0">
                <a:latin typeface="Carlito" panose="020F0502020204030204"/>
              </a:rPr>
              <a:t>When and where? </a:t>
            </a:r>
            <a:r>
              <a:rPr lang="cs-CZ" sz="2200" b="1" i="1" dirty="0" err="1">
                <a:latin typeface="Carlito" panose="020F0502020204030204"/>
              </a:rPr>
              <a:t>Thurs</a:t>
            </a:r>
            <a:r>
              <a:rPr lang="en-GB" sz="2200" b="1" i="1" dirty="0">
                <a:latin typeface="Carlito" panose="020F0502020204030204"/>
              </a:rPr>
              <a:t>days</a:t>
            </a:r>
            <a:r>
              <a:rPr lang="en-GB" sz="2200" i="1" dirty="0">
                <a:latin typeface="Carlito" panose="020F0502020204030204"/>
              </a:rPr>
              <a:t>, </a:t>
            </a:r>
            <a:r>
              <a:rPr lang="cs-CZ" sz="2200" i="1" dirty="0">
                <a:latin typeface="Carlito" panose="020F0502020204030204"/>
              </a:rPr>
              <a:t>8:55</a:t>
            </a:r>
            <a:r>
              <a:rPr lang="en-GB" sz="2200" i="1" dirty="0">
                <a:latin typeface="Carlito" panose="020F0502020204030204"/>
              </a:rPr>
              <a:t> - 1</a:t>
            </a:r>
            <a:r>
              <a:rPr lang="cs-CZ" sz="2200" i="1" dirty="0">
                <a:latin typeface="Carlito" panose="020F0502020204030204"/>
              </a:rPr>
              <a:t>0</a:t>
            </a:r>
            <a:r>
              <a:rPr lang="en-GB" sz="2200" i="1" dirty="0">
                <a:latin typeface="Carlito" panose="020F0502020204030204"/>
              </a:rPr>
              <a:t>:</a:t>
            </a:r>
            <a:r>
              <a:rPr lang="cs-CZ" sz="2200" i="1" dirty="0">
                <a:latin typeface="Carlito" panose="020F0502020204030204"/>
              </a:rPr>
              <a:t>3</a:t>
            </a:r>
            <a:r>
              <a:rPr lang="en-GB" sz="2200" i="1" dirty="0">
                <a:latin typeface="Carlito" panose="020F0502020204030204"/>
              </a:rPr>
              <a:t>5</a:t>
            </a:r>
            <a:r>
              <a:rPr lang="cs-CZ" sz="2200" i="1" dirty="0">
                <a:latin typeface="Carlito" panose="020F0502020204030204"/>
              </a:rPr>
              <a:t> </a:t>
            </a:r>
            <a:r>
              <a:rPr lang="en-GB" sz="2200" i="1" dirty="0">
                <a:latin typeface="Carlito" panose="020F0502020204030204"/>
              </a:rPr>
              <a:t>in </a:t>
            </a:r>
            <a:r>
              <a:rPr lang="cs-CZ" sz="2200" i="1" dirty="0">
                <a:latin typeface="Carlito" panose="020F0502020204030204"/>
              </a:rPr>
              <a:t>SMALL HALL </a:t>
            </a:r>
            <a:r>
              <a:rPr lang="cs-CZ" sz="1600" i="1" dirty="0">
                <a:latin typeface="Carlito" panose="020F0502020204030204"/>
              </a:rPr>
              <a:t>and </a:t>
            </a:r>
            <a:r>
              <a:rPr lang="cs-CZ" sz="1600" i="1" dirty="0" err="1">
                <a:latin typeface="Carlito" panose="020F0502020204030204"/>
              </a:rPr>
              <a:t>facultative</a:t>
            </a:r>
            <a:r>
              <a:rPr lang="cs-CZ" sz="1600" i="1" dirty="0">
                <a:latin typeface="Carlito" panose="020F0502020204030204"/>
              </a:rPr>
              <a:t> online </a:t>
            </a:r>
            <a:r>
              <a:rPr lang="cs-CZ" sz="1600" i="1" dirty="0" err="1">
                <a:latin typeface="Carlito" panose="020F0502020204030204"/>
              </a:rPr>
              <a:t>within</a:t>
            </a:r>
            <a:r>
              <a:rPr lang="cs-CZ" sz="1600" i="1" dirty="0">
                <a:latin typeface="Carlito" panose="020F0502020204030204"/>
              </a:rPr>
              <a:t> </a:t>
            </a:r>
            <a:r>
              <a:rPr lang="cs-CZ" sz="1600" b="1" i="1" u="sng" dirty="0">
                <a:latin typeface="Carlito" panose="020F0502020204030204"/>
              </a:rPr>
              <a:t>a BIP </a:t>
            </a:r>
            <a:r>
              <a:rPr lang="cs-CZ" sz="1600" b="1" i="1" u="sng" dirty="0" err="1">
                <a:latin typeface="Carlito" panose="020F0502020204030204"/>
              </a:rPr>
              <a:t>programme</a:t>
            </a:r>
            <a:r>
              <a:rPr lang="cs-CZ" sz="1600" b="1" i="1" u="sng" dirty="0">
                <a:latin typeface="Carlito" panose="020F0502020204030204"/>
              </a:rPr>
              <a:t> </a:t>
            </a:r>
            <a:r>
              <a:rPr lang="cs-CZ" sz="1600" i="1" dirty="0">
                <a:latin typeface="Carlito" panose="020F0502020204030204"/>
              </a:rPr>
              <a:t>16:00-18:00</a:t>
            </a:r>
            <a:endParaRPr lang="cs-CZ" sz="2200" i="1" dirty="0">
              <a:latin typeface="Carlito" panose="020F0502020204030204"/>
            </a:endParaRPr>
          </a:p>
          <a:p>
            <a:pPr algn="r"/>
            <a:r>
              <a:rPr lang="cs-CZ" sz="2200" b="1" i="1" dirty="0" err="1"/>
              <a:t>Teacher</a:t>
            </a:r>
            <a:r>
              <a:rPr lang="cs-CZ" sz="2200" b="1" i="1" dirty="0"/>
              <a:t>: </a:t>
            </a:r>
            <a:r>
              <a:rPr lang="fi-FI" sz="2200" b="1" i="1" dirty="0">
                <a:latin typeface="Carlito" panose="020F0502020204030204"/>
              </a:rPr>
              <a:t>PhDr. </a:t>
            </a:r>
            <a:r>
              <a:rPr lang="cs-CZ" sz="2200" b="1" i="1" dirty="0">
                <a:latin typeface="Carlito" panose="020F0502020204030204"/>
              </a:rPr>
              <a:t>Barbora Loudová </a:t>
            </a:r>
            <a:r>
              <a:rPr lang="cs-CZ" sz="2200" b="1" i="1" dirty="0" err="1">
                <a:latin typeface="Carlito" panose="020F0502020204030204"/>
              </a:rPr>
              <a:t>Stralczynská</a:t>
            </a:r>
            <a:r>
              <a:rPr lang="fi-FI" sz="2200" b="1" i="1" dirty="0">
                <a:latin typeface="Carlito" panose="020F0502020204030204"/>
              </a:rPr>
              <a:t>, Ph.D.</a:t>
            </a:r>
            <a:endParaRPr lang="en-GB" sz="2200" b="1" i="1" dirty="0">
              <a:latin typeface="Carlito" panose="020F0502020204030204"/>
            </a:endParaRPr>
          </a:p>
        </p:txBody>
      </p:sp>
    </p:spTree>
    <p:extLst>
      <p:ext uri="{BB962C8B-B14F-4D97-AF65-F5344CB8AC3E}">
        <p14:creationId xmlns:p14="http://schemas.microsoft.com/office/powerpoint/2010/main" val="16448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6DC51096-1F4D-44DE-A7B8-B86940789A77}"/>
              </a:ext>
            </a:extLst>
          </p:cNvPr>
          <p:cNvSpPr txBox="1">
            <a:spLocks/>
          </p:cNvSpPr>
          <p:nvPr/>
        </p:nvSpPr>
        <p:spPr>
          <a:xfrm>
            <a:off x="609848" y="376163"/>
            <a:ext cx="9849244" cy="844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700" b="1" i="0" u="none" strike="noStrike" kern="1200" cap="none" spc="0" normalizeH="0" baseline="0" noProof="0" dirty="0">
                <a:ln>
                  <a:noFill/>
                </a:ln>
                <a:solidFill>
                  <a:srgbClr val="C00000"/>
                </a:solidFill>
                <a:effectLst/>
                <a:uLnTx/>
                <a:uFillTx/>
                <a:latin typeface="Calibri Light" panose="020F0302020204030204"/>
                <a:ea typeface="+mj-ea"/>
                <a:cs typeface="+mj-cs"/>
              </a:rPr>
              <a:t>Practical Modul</a:t>
            </a:r>
            <a:r>
              <a:rPr kumimoji="0" lang="cs-CZ" sz="3700" b="1" i="0" u="none" strike="noStrike" kern="1200" cap="none" spc="0" normalizeH="0" baseline="0" noProof="0" dirty="0">
                <a:ln>
                  <a:noFill/>
                </a:ln>
                <a:solidFill>
                  <a:srgbClr val="C00000"/>
                </a:solidFill>
                <a:effectLst/>
                <a:uLnTx/>
                <a:uFillTx/>
                <a:latin typeface="Calibri Light" panose="020F0302020204030204"/>
                <a:ea typeface="+mj-ea"/>
                <a:cs typeface="+mj-cs"/>
              </a:rPr>
              <a:t>: </a:t>
            </a:r>
            <a:r>
              <a:rPr kumimoji="0" lang="en-US" sz="3700" b="1" i="0" u="none" strike="noStrike" kern="1200" cap="none" spc="0" normalizeH="0" baseline="0" noProof="0" dirty="0">
                <a:ln>
                  <a:noFill/>
                </a:ln>
                <a:solidFill>
                  <a:prstClr val="black"/>
                </a:solidFill>
                <a:effectLst/>
                <a:uLnTx/>
                <a:uFillTx/>
                <a:latin typeface="Calibri Light" panose="020F0302020204030204"/>
                <a:ea typeface="+mj-ea"/>
                <a:cs typeface="+mj-cs"/>
              </a:rPr>
              <a:t>Teaching Practice </a:t>
            </a:r>
            <a:r>
              <a:rPr kumimoji="0" lang="cs-CZ" sz="3700" b="1" i="0" u="none" strike="noStrike" kern="1200" cap="none" spc="0" normalizeH="0" baseline="0" noProof="0" dirty="0">
                <a:ln>
                  <a:noFill/>
                </a:ln>
                <a:solidFill>
                  <a:prstClr val="black"/>
                </a:solidFill>
                <a:effectLst/>
                <a:uLnTx/>
                <a:uFillTx/>
                <a:latin typeface="Calibri Light" panose="020F0302020204030204"/>
                <a:ea typeface="+mj-ea"/>
                <a:cs typeface="+mj-cs"/>
              </a:rPr>
              <a:t>I</a:t>
            </a:r>
            <a:endParaRPr kumimoji="0" lang="en-US" sz="37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6" name="Picture 5" descr="A teacher teaching a student&#10;&#10;Description automatically generated with low confidence">
            <a:extLst>
              <a:ext uri="{FF2B5EF4-FFF2-40B4-BE49-F238E27FC236}">
                <a16:creationId xmlns:a16="http://schemas.microsoft.com/office/drawing/2014/main" id="{BFDD09A7-3CDC-47FF-95CC-FE21E3B36C51}"/>
              </a:ext>
            </a:extLst>
          </p:cNvPr>
          <p:cNvPicPr>
            <a:picLocks noChangeAspect="1"/>
          </p:cNvPicPr>
          <p:nvPr/>
        </p:nvPicPr>
        <p:blipFill>
          <a:blip r:embed="rId2"/>
          <a:stretch>
            <a:fillRect/>
          </a:stretch>
        </p:blipFill>
        <p:spPr>
          <a:xfrm>
            <a:off x="7767989" y="109685"/>
            <a:ext cx="3949228" cy="2221440"/>
          </a:xfrm>
          <a:prstGeom prst="rect">
            <a:avLst/>
          </a:prstGeom>
          <a:ln>
            <a:noFill/>
          </a:ln>
          <a:effectLst>
            <a:outerShdw blurRad="292100" dist="139700" dir="2700000" algn="tl" rotWithShape="0">
              <a:srgbClr val="333333">
                <a:alpha val="65000"/>
              </a:srgbClr>
            </a:outerShdw>
            <a:softEdge rad="114300"/>
          </a:effectLst>
        </p:spPr>
      </p:pic>
      <p:sp>
        <p:nvSpPr>
          <p:cNvPr id="9" name="TextBox 8">
            <a:extLst>
              <a:ext uri="{FF2B5EF4-FFF2-40B4-BE49-F238E27FC236}">
                <a16:creationId xmlns:a16="http://schemas.microsoft.com/office/drawing/2014/main" id="{AC1B5457-14E0-4016-A27D-930BADAEB9C6}"/>
              </a:ext>
            </a:extLst>
          </p:cNvPr>
          <p:cNvSpPr txBox="1"/>
          <p:nvPr/>
        </p:nvSpPr>
        <p:spPr>
          <a:xfrm>
            <a:off x="609848" y="1104850"/>
            <a:ext cx="7158142" cy="2231380"/>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Aims:</a:t>
            </a:r>
          </a:p>
          <a:p>
            <a:pPr marL="0" marR="0" lvl="0" indent="0" defTabSz="914400" rtl="0" eaLnBrk="1" fontAlgn="auto" latinLnBrk="0" hangingPunct="1">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endParaRP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lang="en-GB" sz="2400" dirty="0">
                <a:solidFill>
                  <a:prstClr val="black"/>
                </a:solidFill>
                <a:latin typeface="Carlito" panose="020F0502020204030204" pitchFamily="34" charset="0"/>
                <a:cs typeface="Carlito" panose="020F0502020204030204" pitchFamily="34" charset="0"/>
              </a:rPr>
              <a:t>To h</a:t>
            </a:r>
            <a:r>
              <a:rPr kumimoji="0" lang="en-GB" sz="2400" b="0" i="0" u="none" strike="noStrike" kern="1200" cap="none" spc="0" normalizeH="0" baseline="0" noProof="0" dirty="0" err="1">
                <a:ln>
                  <a:noFill/>
                </a:ln>
                <a:solidFill>
                  <a:prstClr val="black"/>
                </a:solidFill>
                <a:effectLst/>
                <a:uLnTx/>
                <a:uFillTx/>
                <a:latin typeface="Carlito" panose="020F0502020204030204" pitchFamily="34" charset="0"/>
                <a:cs typeface="Carlito" panose="020F0502020204030204" pitchFamily="34" charset="0"/>
              </a:rPr>
              <a:t>ave</a:t>
            </a:r>
            <a:r>
              <a:rPr kumimoji="0" lang="en-GB" sz="2400" b="0"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 a good understanding of Czech </a:t>
            </a:r>
            <a:r>
              <a:rPr kumimoji="0" lang="en-GB" sz="2400" b="1"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pre-primary</a:t>
            </a:r>
            <a:r>
              <a:rPr kumimoji="0" lang="en-GB" sz="2400" b="0"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 and </a:t>
            </a:r>
            <a:r>
              <a:rPr kumimoji="0" lang="en-GB" sz="2400" b="1"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primary education </a:t>
            </a:r>
            <a:r>
              <a:rPr kumimoji="0" lang="en-GB" sz="2400" b="0"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in the European context.</a:t>
            </a:r>
          </a:p>
          <a:p>
            <a:pPr marR="0" lvl="0" defTabSz="914400" rtl="0" eaLnBrk="1" fontAlgn="auto" latinLnBrk="0" hangingPunct="1">
              <a:spcBef>
                <a:spcPts val="0"/>
              </a:spcBef>
              <a:spcAft>
                <a:spcPts val="0"/>
              </a:spcAft>
              <a:buClrTx/>
              <a:buSzTx/>
              <a:tabLst/>
              <a:defRPr/>
            </a:pPr>
            <a:r>
              <a:rPr kumimoji="0" lang="en-GB" sz="900" b="0"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 </a:t>
            </a: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lang="en-GB" sz="2400" dirty="0">
                <a:solidFill>
                  <a:prstClr val="black"/>
                </a:solidFill>
                <a:latin typeface="Carlito" panose="020F0502020204030204" pitchFamily="34" charset="0"/>
                <a:cs typeface="Carlito" panose="020F0502020204030204" pitchFamily="34" charset="0"/>
              </a:rPr>
              <a:t>To c</a:t>
            </a:r>
            <a:r>
              <a:rPr kumimoji="0" lang="en-GB" sz="2400" b="0" i="0" u="none" strike="noStrike" kern="1200" cap="none" spc="0" normalizeH="0" baseline="0" noProof="0" dirty="0" err="1">
                <a:ln>
                  <a:noFill/>
                </a:ln>
                <a:solidFill>
                  <a:prstClr val="black"/>
                </a:solidFill>
                <a:effectLst/>
                <a:uLnTx/>
                <a:uFillTx/>
                <a:latin typeface="Carlito" panose="020F0502020204030204" pitchFamily="34" charset="0"/>
                <a:cs typeface="Carlito" panose="020F0502020204030204" pitchFamily="34" charset="0"/>
              </a:rPr>
              <a:t>onsider</a:t>
            </a:r>
            <a:r>
              <a:rPr kumimoji="0" lang="en-GB" sz="2400" b="0"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 how new knowledge and </a:t>
            </a:r>
            <a:r>
              <a:rPr kumimoji="0" lang="en-GB" sz="2400" b="1"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comparative</a:t>
            </a:r>
            <a:r>
              <a:rPr kumimoji="0" lang="en-GB" sz="2400" b="1" i="0" u="none" strike="noStrike" kern="1200" cap="none" spc="0" normalizeH="0" noProof="0" dirty="0">
                <a:ln>
                  <a:noFill/>
                </a:ln>
                <a:solidFill>
                  <a:prstClr val="black"/>
                </a:solidFill>
                <a:effectLst/>
                <a:uLnTx/>
                <a:uFillTx/>
                <a:latin typeface="Carlito" panose="020F0502020204030204" pitchFamily="34" charset="0"/>
                <a:cs typeface="Carlito" panose="020F0502020204030204" pitchFamily="34" charset="0"/>
              </a:rPr>
              <a:t> </a:t>
            </a:r>
            <a:r>
              <a:rPr kumimoji="0" lang="en-GB" sz="2400" b="1"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experiences</a:t>
            </a:r>
            <a:r>
              <a:rPr kumimoji="0" lang="en-GB" sz="2400" b="0"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 can improve practice as a teacher</a:t>
            </a:r>
          </a:p>
        </p:txBody>
      </p:sp>
      <p:sp>
        <p:nvSpPr>
          <p:cNvPr id="4" name="Rectangle 4">
            <a:extLst>
              <a:ext uri="{FF2B5EF4-FFF2-40B4-BE49-F238E27FC236}">
                <a16:creationId xmlns:a16="http://schemas.microsoft.com/office/drawing/2014/main" id="{3F1222FD-3422-6789-77E0-C51E7F00112B}"/>
              </a:ext>
            </a:extLst>
          </p:cNvPr>
          <p:cNvSpPr/>
          <p:nvPr/>
        </p:nvSpPr>
        <p:spPr>
          <a:xfrm>
            <a:off x="609848" y="5835980"/>
            <a:ext cx="11467916" cy="769441"/>
          </a:xfrm>
          <a:prstGeom prst="rect">
            <a:avLst/>
          </a:prstGeom>
        </p:spPr>
        <p:txBody>
          <a:bodyPr wrap="square">
            <a:spAutoFit/>
          </a:bodyPr>
          <a:lstStyle/>
          <a:p>
            <a:r>
              <a:rPr lang="en-GB" sz="2200" b="1" i="1" dirty="0">
                <a:latin typeface="Carlito" panose="020F0502020204030204"/>
              </a:rPr>
              <a:t>When and where? </a:t>
            </a:r>
            <a:r>
              <a:rPr lang="cs-CZ" sz="2200" b="1" i="1" dirty="0" err="1">
                <a:latin typeface="Carlito" panose="020F0502020204030204"/>
              </a:rPr>
              <a:t>Tues</a:t>
            </a:r>
            <a:r>
              <a:rPr lang="en-GB" sz="2200" b="1" i="1" dirty="0">
                <a:latin typeface="Carlito" panose="020F0502020204030204"/>
              </a:rPr>
              <a:t>days</a:t>
            </a:r>
            <a:r>
              <a:rPr lang="en-GB" sz="2200" i="1" dirty="0">
                <a:latin typeface="Carlito" panose="020F0502020204030204"/>
              </a:rPr>
              <a:t>, </a:t>
            </a:r>
            <a:r>
              <a:rPr lang="cs-CZ" sz="2200" i="1" dirty="0">
                <a:latin typeface="Carlito" panose="020F0502020204030204"/>
              </a:rPr>
              <a:t>8</a:t>
            </a:r>
            <a:r>
              <a:rPr lang="en-GB" sz="2200" i="1" dirty="0">
                <a:latin typeface="Carlito" panose="020F0502020204030204"/>
              </a:rPr>
              <a:t>:00 - 1</a:t>
            </a:r>
            <a:r>
              <a:rPr lang="cs-CZ" sz="2200" i="1" dirty="0">
                <a:latin typeface="Carlito" panose="020F0502020204030204"/>
              </a:rPr>
              <a:t>1</a:t>
            </a:r>
            <a:r>
              <a:rPr lang="en-GB" sz="2200" i="1" dirty="0">
                <a:latin typeface="Carlito" panose="020F0502020204030204"/>
              </a:rPr>
              <a:t>:00</a:t>
            </a:r>
            <a:r>
              <a:rPr lang="cs-CZ" sz="2200" i="1" dirty="0">
                <a:latin typeface="Carlito" panose="020F0502020204030204"/>
              </a:rPr>
              <a:t> </a:t>
            </a:r>
            <a:r>
              <a:rPr lang="en-GB" sz="2200" i="1" dirty="0">
                <a:latin typeface="Carlito" panose="020F0502020204030204"/>
              </a:rPr>
              <a:t>in </a:t>
            </a:r>
            <a:r>
              <a:rPr lang="cs-CZ" sz="2200" i="1" dirty="0" err="1">
                <a:latin typeface="Carlito" panose="020F0502020204030204"/>
              </a:rPr>
              <a:t>primary</a:t>
            </a:r>
            <a:r>
              <a:rPr lang="cs-CZ" sz="2200" i="1" dirty="0">
                <a:latin typeface="Carlito" panose="020F0502020204030204"/>
              </a:rPr>
              <a:t> </a:t>
            </a:r>
            <a:r>
              <a:rPr lang="cs-CZ" sz="2200" i="1" dirty="0" err="1">
                <a:latin typeface="Carlito" panose="020F0502020204030204"/>
              </a:rPr>
              <a:t>schools</a:t>
            </a:r>
            <a:r>
              <a:rPr lang="cs-CZ" sz="2200" i="1" dirty="0">
                <a:latin typeface="Carlito" panose="020F0502020204030204"/>
              </a:rPr>
              <a:t>, </a:t>
            </a:r>
            <a:r>
              <a:rPr lang="cs-CZ" sz="2200" i="1" dirty="0" err="1">
                <a:latin typeface="Carlito" panose="020F0502020204030204"/>
              </a:rPr>
              <a:t>every</a:t>
            </a:r>
            <a:r>
              <a:rPr lang="cs-CZ" sz="2200" i="1" dirty="0">
                <a:latin typeface="Carlito" panose="020F0502020204030204"/>
              </a:rPr>
              <a:t> </a:t>
            </a:r>
            <a:r>
              <a:rPr lang="cs-CZ" sz="2200" i="1" dirty="0" err="1">
                <a:latin typeface="Carlito" panose="020F0502020204030204"/>
              </a:rPr>
              <a:t>even</a:t>
            </a:r>
            <a:r>
              <a:rPr lang="cs-CZ" sz="2200" i="1" dirty="0">
                <a:latin typeface="Carlito" panose="020F0502020204030204"/>
              </a:rPr>
              <a:t> </a:t>
            </a:r>
            <a:r>
              <a:rPr lang="cs-CZ" sz="2200" i="1" dirty="0" err="1">
                <a:latin typeface="Carlito" panose="020F0502020204030204"/>
              </a:rPr>
              <a:t>week</a:t>
            </a:r>
            <a:endParaRPr lang="cs-CZ" sz="2200" i="1" dirty="0">
              <a:latin typeface="Carlito" panose="020F0502020204030204"/>
            </a:endParaRPr>
          </a:p>
          <a:p>
            <a:r>
              <a:rPr lang="cs-CZ" sz="2200" b="1" i="1" dirty="0" err="1"/>
              <a:t>Teacher</a:t>
            </a:r>
            <a:r>
              <a:rPr lang="cs-CZ" sz="2200" b="1" i="1" dirty="0"/>
              <a:t>: doc. </a:t>
            </a:r>
            <a:r>
              <a:rPr lang="fi-FI" sz="2200" b="1" i="1" dirty="0">
                <a:latin typeface="Carlito" panose="020F0502020204030204"/>
              </a:rPr>
              <a:t>PhDr. </a:t>
            </a:r>
            <a:r>
              <a:rPr lang="cs-CZ" sz="2200" b="1" i="1" dirty="0">
                <a:latin typeface="Carlito" panose="020F0502020204030204"/>
              </a:rPr>
              <a:t>Jana Stará</a:t>
            </a:r>
            <a:r>
              <a:rPr lang="fi-FI" sz="2200" b="1" i="1" dirty="0">
                <a:latin typeface="Carlito" panose="020F0502020204030204"/>
              </a:rPr>
              <a:t>, Ph.D.</a:t>
            </a:r>
            <a:r>
              <a:rPr lang="cs-CZ" sz="2200" b="1" i="1" dirty="0">
                <a:latin typeface="Carlito" panose="020F0502020204030204"/>
              </a:rPr>
              <a:t> and co</a:t>
            </a:r>
            <a:r>
              <a:rPr lang="fr-FR" sz="2200" b="1" i="1" dirty="0"/>
              <a:t>.</a:t>
            </a:r>
            <a:r>
              <a:rPr lang="cs-CZ" sz="2200" b="1" i="1" dirty="0"/>
              <a:t>  </a:t>
            </a:r>
            <a:r>
              <a:rPr lang="en-GB" sz="2200" i="1" dirty="0">
                <a:latin typeface="Carlito" panose="020F0502020204030204"/>
              </a:rPr>
              <a:t>The first meeting will be on 15.10.2024.</a:t>
            </a:r>
          </a:p>
        </p:txBody>
      </p:sp>
      <p:sp>
        <p:nvSpPr>
          <p:cNvPr id="2" name="TextBox 10">
            <a:extLst>
              <a:ext uri="{FF2B5EF4-FFF2-40B4-BE49-F238E27FC236}">
                <a16:creationId xmlns:a16="http://schemas.microsoft.com/office/drawing/2014/main" id="{B3054D55-41F2-AC8D-B05A-84EFD40652E8}"/>
              </a:ext>
            </a:extLst>
          </p:cNvPr>
          <p:cNvSpPr txBox="1"/>
          <p:nvPr/>
        </p:nvSpPr>
        <p:spPr>
          <a:xfrm>
            <a:off x="622266" y="3322693"/>
            <a:ext cx="11094951" cy="1954381"/>
          </a:xfrm>
          <a:prstGeom prst="rect">
            <a:avLst/>
          </a:prstGeom>
          <a:noFill/>
        </p:spPr>
        <p:txBody>
          <a:bodyPr wrap="square">
            <a:spAutoFit/>
          </a:bodyPr>
          <a:lstStyle/>
          <a:p>
            <a:r>
              <a:rPr lang="en-GB" sz="2200" b="1" dirty="0">
                <a:latin typeface="Carlito" panose="020F0502020204030204" pitchFamily="34" charset="0"/>
                <a:cs typeface="Carlito" panose="020F0502020204030204" pitchFamily="34" charset="0"/>
              </a:rPr>
              <a:t>Content: </a:t>
            </a:r>
          </a:p>
          <a:p>
            <a:endParaRPr lang="en-GB" sz="1100" dirty="0">
              <a:latin typeface="Carlito" panose="020F0502020204030204" pitchFamily="34" charset="0"/>
              <a:cs typeface="Carlito" panose="020F0502020204030204" pitchFamily="34" charset="0"/>
            </a:endParaRPr>
          </a:p>
          <a:p>
            <a:pPr marL="342900" indent="-342900">
              <a:buFont typeface="Arial" panose="020B0604020202020204" pitchFamily="34" charset="0"/>
              <a:buChar char="•"/>
            </a:pPr>
            <a:r>
              <a:rPr lang="en-GB" sz="2200" dirty="0">
                <a:latin typeface="Carlito" panose="020F0502020204030204" pitchFamily="34" charset="0"/>
                <a:cs typeface="Carlito" panose="020F0502020204030204" pitchFamily="34" charset="0"/>
              </a:rPr>
              <a:t>Observe teaching and learning in Czech schools and complete a </a:t>
            </a:r>
            <a:r>
              <a:rPr lang="en-GB" sz="2200" b="1" dirty="0">
                <a:latin typeface="Carlito" panose="020F0502020204030204" pitchFamily="34" charset="0"/>
                <a:cs typeface="Carlito" panose="020F0502020204030204" pitchFamily="34" charset="0"/>
              </a:rPr>
              <a:t>reflective diary</a:t>
            </a:r>
            <a:r>
              <a:rPr lang="en-GB" sz="2200" dirty="0">
                <a:latin typeface="Carlito" panose="020F0502020204030204" pitchFamily="34" charset="0"/>
                <a:cs typeface="Carlito" panose="020F0502020204030204" pitchFamily="34" charset="0"/>
              </a:rPr>
              <a:t>.</a:t>
            </a:r>
          </a:p>
          <a:p>
            <a:pPr marL="342900" indent="-342900">
              <a:buFont typeface="Arial" panose="020B0604020202020204" pitchFamily="34" charset="0"/>
              <a:buChar char="•"/>
            </a:pPr>
            <a:r>
              <a:rPr lang="en-GB" sz="2200" dirty="0">
                <a:latin typeface="Carlito" panose="020F0502020204030204" pitchFamily="34" charset="0"/>
                <a:cs typeface="Carlito" panose="020F0502020204030204" pitchFamily="34" charset="0"/>
              </a:rPr>
              <a:t>Participate in presentations and </a:t>
            </a:r>
            <a:r>
              <a:rPr lang="en-GB" sz="2200" b="1" dirty="0">
                <a:latin typeface="Carlito" panose="020F0502020204030204" pitchFamily="34" charset="0"/>
                <a:cs typeface="Carlito" panose="020F0502020204030204" pitchFamily="34" charset="0"/>
              </a:rPr>
              <a:t>group discussions </a:t>
            </a:r>
            <a:r>
              <a:rPr lang="en-GB" sz="2200" dirty="0">
                <a:latin typeface="Carlito" panose="020F0502020204030204" pitchFamily="34" charset="0"/>
                <a:cs typeface="Carlito" panose="020F0502020204030204" pitchFamily="34" charset="0"/>
              </a:rPr>
              <a:t>led by the course tutor.</a:t>
            </a:r>
          </a:p>
          <a:p>
            <a:pPr marL="342900" indent="-342900">
              <a:buFont typeface="Arial" panose="020B0604020202020204" pitchFamily="34" charset="0"/>
              <a:buChar char="•"/>
            </a:pPr>
            <a:r>
              <a:rPr lang="en-GB" sz="2200" dirty="0">
                <a:latin typeface="Carlito" panose="020F0502020204030204" pitchFamily="34" charset="0"/>
                <a:cs typeface="Carlito" panose="020F0502020204030204" pitchFamily="34" charset="0"/>
              </a:rPr>
              <a:t>Plan and teach a short </a:t>
            </a:r>
            <a:r>
              <a:rPr lang="en-GB" sz="2200" b="1" dirty="0">
                <a:latin typeface="Carlito" panose="020F0502020204030204" pitchFamily="34" charset="0"/>
                <a:cs typeface="Carlito" panose="020F0502020204030204" pitchFamily="34" charset="0"/>
              </a:rPr>
              <a:t>English language activity </a:t>
            </a:r>
            <a:r>
              <a:rPr lang="en-GB" sz="2200" dirty="0">
                <a:latin typeface="Carlito" panose="020F0502020204030204" pitchFamily="34" charset="0"/>
                <a:cs typeface="Carlito" panose="020F0502020204030204" pitchFamily="34" charset="0"/>
              </a:rPr>
              <a:t>to a small group of children.</a:t>
            </a:r>
          </a:p>
          <a:p>
            <a:pPr marL="342900" indent="-342900">
              <a:buFont typeface="Arial" panose="020B0604020202020204" pitchFamily="34" charset="0"/>
              <a:buChar char="•"/>
            </a:pPr>
            <a:r>
              <a:rPr lang="en-GB" sz="2200" dirty="0">
                <a:latin typeface="Carlito" panose="020F0502020204030204" pitchFamily="34" charset="0"/>
                <a:cs typeface="Carlito" panose="020F0502020204030204" pitchFamily="34" charset="0"/>
              </a:rPr>
              <a:t>Complete </a:t>
            </a:r>
            <a:r>
              <a:rPr lang="en-GB" sz="2200" b="1" dirty="0">
                <a:latin typeface="Carlito" panose="020F0502020204030204" pitchFamily="34" charset="0"/>
                <a:cs typeface="Carlito" panose="020F0502020204030204" pitchFamily="34" charset="0"/>
              </a:rPr>
              <a:t>independent study tasks </a:t>
            </a:r>
            <a:r>
              <a:rPr lang="en-GB" sz="2200" dirty="0">
                <a:latin typeface="Carlito" panose="020F0502020204030204" pitchFamily="34" charset="0"/>
                <a:cs typeface="Carlito" panose="020F0502020204030204" pitchFamily="34" charset="0"/>
              </a:rPr>
              <a:t>on Moodle (readings, videos, etc.)   </a:t>
            </a:r>
          </a:p>
        </p:txBody>
      </p:sp>
    </p:spTree>
    <p:extLst>
      <p:ext uri="{BB962C8B-B14F-4D97-AF65-F5344CB8AC3E}">
        <p14:creationId xmlns:p14="http://schemas.microsoft.com/office/powerpoint/2010/main" val="558750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IMG_20171023_084324.jpg">
            <a:extLst>
              <a:ext uri="{FF2B5EF4-FFF2-40B4-BE49-F238E27FC236}">
                <a16:creationId xmlns:a16="http://schemas.microsoft.com/office/drawing/2014/main" id="{27E4C083-D9AF-4825-9548-ECB7B1829F53}"/>
              </a:ext>
            </a:extLst>
          </p:cNvPr>
          <p:cNvPicPr>
            <a:picLocks noChangeAspect="1"/>
          </p:cNvPicPr>
          <p:nvPr/>
        </p:nvPicPr>
        <p:blipFill rotWithShape="1">
          <a:blip r:embed="rId2" cstate="print">
            <a:alphaModFix/>
          </a:blip>
          <a:srcRect r="1" b="45457"/>
          <a:stretch/>
        </p:blipFill>
        <p:spPr>
          <a:xfrm rot="16200000">
            <a:off x="6573179" y="196658"/>
            <a:ext cx="5815173" cy="5421858"/>
          </a:xfrm>
          <a:prstGeom prst="rect">
            <a:avLst/>
          </a:prstGeom>
          <a:effectLst>
            <a:softEdge rad="177800"/>
          </a:effectLst>
        </p:spPr>
      </p:pic>
      <p:sp>
        <p:nvSpPr>
          <p:cNvPr id="2" name="Nadpis 1">
            <a:extLst>
              <a:ext uri="{FF2B5EF4-FFF2-40B4-BE49-F238E27FC236}">
                <a16:creationId xmlns:a16="http://schemas.microsoft.com/office/drawing/2014/main" id="{456E4E90-91D4-4467-8427-3396D05FAB47}"/>
              </a:ext>
            </a:extLst>
          </p:cNvPr>
          <p:cNvSpPr>
            <a:spLocks noGrp="1"/>
          </p:cNvSpPr>
          <p:nvPr>
            <p:ph type="title"/>
          </p:nvPr>
        </p:nvSpPr>
        <p:spPr>
          <a:xfrm>
            <a:off x="363052" y="351374"/>
            <a:ext cx="5313848" cy="1311664"/>
          </a:xfrm>
        </p:spPr>
        <p:txBody>
          <a:bodyPr>
            <a:normAutofit/>
          </a:bodyPr>
          <a:lstStyle/>
          <a:p>
            <a:r>
              <a:rPr lang="en-US" sz="3200" b="1" dirty="0">
                <a:solidFill>
                  <a:srgbClr val="000000"/>
                </a:solidFill>
              </a:rPr>
              <a:t>Encouraging creative and innovative thinking in schools</a:t>
            </a:r>
            <a:endParaRPr lang="cs-CZ" sz="3200" b="1" dirty="0">
              <a:solidFill>
                <a:srgbClr val="000000"/>
              </a:solidFill>
            </a:endParaRPr>
          </a:p>
        </p:txBody>
      </p:sp>
      <p:sp>
        <p:nvSpPr>
          <p:cNvPr id="3" name="Zástupný obsah 2">
            <a:extLst>
              <a:ext uri="{FF2B5EF4-FFF2-40B4-BE49-F238E27FC236}">
                <a16:creationId xmlns:a16="http://schemas.microsoft.com/office/drawing/2014/main" id="{A22002FC-249B-44D0-A162-9E571B452177}"/>
              </a:ext>
            </a:extLst>
          </p:cNvPr>
          <p:cNvSpPr>
            <a:spLocks noGrp="1"/>
          </p:cNvSpPr>
          <p:nvPr>
            <p:ph idx="1"/>
          </p:nvPr>
        </p:nvSpPr>
        <p:spPr>
          <a:xfrm>
            <a:off x="266218" y="1478106"/>
            <a:ext cx="6248883" cy="4841933"/>
          </a:xfrm>
        </p:spPr>
        <p:txBody>
          <a:bodyPr anchor="ctr">
            <a:normAutofit/>
          </a:bodyPr>
          <a:lstStyle/>
          <a:p>
            <a:r>
              <a:rPr lang="en-US" sz="2000" dirty="0">
                <a:solidFill>
                  <a:srgbClr val="000000"/>
                </a:solidFill>
              </a:rPr>
              <a:t>The course will help students to unlock, discover and release their creative potential and will present them with methodologies that can be applied in classroom setting. Participants will learn about using ITC, different forms of arts, reading and writing, questioning and other techniques to foster creativity in schools. The course is designed as a series of workshops that are composed of hand-on activities, practical tips, and the final creative project.</a:t>
            </a:r>
            <a:endParaRPr lang="cs-CZ" sz="2000" dirty="0">
              <a:solidFill>
                <a:srgbClr val="000000"/>
              </a:solidFill>
            </a:endParaRPr>
          </a:p>
          <a:p>
            <a:r>
              <a:rPr lang="en-US" sz="2000" dirty="0">
                <a:solidFill>
                  <a:srgbClr val="000000"/>
                </a:solidFill>
              </a:rPr>
              <a:t>Presentation introducing the final creative project</a:t>
            </a:r>
            <a:endParaRPr lang="cs-CZ" sz="2000" dirty="0">
              <a:solidFill>
                <a:srgbClr val="000000"/>
              </a:solidFill>
            </a:endParaRPr>
          </a:p>
          <a:p>
            <a:r>
              <a:rPr lang="cs-CZ" sz="2000" dirty="0">
                <a:solidFill>
                  <a:srgbClr val="000000"/>
                </a:solidFill>
              </a:rPr>
              <a:t>PhDr. Petra </a:t>
            </a:r>
            <a:r>
              <a:rPr lang="cs-CZ" sz="2000" dirty="0" err="1">
                <a:solidFill>
                  <a:srgbClr val="000000"/>
                </a:solidFill>
              </a:rPr>
              <a:t>Vallin</a:t>
            </a:r>
            <a:r>
              <a:rPr lang="en-US" sz="2000" dirty="0">
                <a:solidFill>
                  <a:srgbClr val="000000"/>
                </a:solidFill>
              </a:rPr>
              <a:t>, Ph.D.</a:t>
            </a:r>
            <a:endParaRPr lang="cs-CZ" sz="2000" dirty="0">
              <a:solidFill>
                <a:srgbClr val="000000"/>
              </a:solidFill>
            </a:endParaRPr>
          </a:p>
          <a:p>
            <a:r>
              <a:rPr lang="en-US" sz="2000" dirty="0"/>
              <a:t>Encouraging creative and innovative thinking in schools OEMNN1704Z</a:t>
            </a:r>
            <a:endParaRPr lang="cs-CZ" sz="2000" dirty="0"/>
          </a:p>
        </p:txBody>
      </p:sp>
      <p:sp>
        <p:nvSpPr>
          <p:cNvPr id="4" name="Rectangle 4">
            <a:extLst>
              <a:ext uri="{FF2B5EF4-FFF2-40B4-BE49-F238E27FC236}">
                <a16:creationId xmlns:a16="http://schemas.microsoft.com/office/drawing/2014/main" id="{211FDAC7-8BB5-A657-C52C-687357A61BCD}"/>
              </a:ext>
            </a:extLst>
          </p:cNvPr>
          <p:cNvSpPr/>
          <p:nvPr/>
        </p:nvSpPr>
        <p:spPr>
          <a:xfrm>
            <a:off x="457866" y="6212308"/>
            <a:ext cx="11467916" cy="430887"/>
          </a:xfrm>
          <a:prstGeom prst="rect">
            <a:avLst/>
          </a:prstGeom>
        </p:spPr>
        <p:txBody>
          <a:bodyPr wrap="square">
            <a:spAutoFit/>
          </a:bodyPr>
          <a:lstStyle/>
          <a:p>
            <a:r>
              <a:rPr lang="en-GB" sz="2200" b="1" i="1" dirty="0">
                <a:latin typeface="Carlito" panose="020F0502020204030204"/>
              </a:rPr>
              <a:t>When and where? even </a:t>
            </a:r>
            <a:r>
              <a:rPr lang="cs-CZ" sz="2200" b="1" i="1" dirty="0">
                <a:latin typeface="Carlito" panose="020F0502020204030204"/>
              </a:rPr>
              <a:t>Mon</a:t>
            </a:r>
            <a:r>
              <a:rPr lang="en-GB" sz="2200" b="1" i="1" dirty="0">
                <a:latin typeface="Carlito" panose="020F0502020204030204"/>
              </a:rPr>
              <a:t>days</a:t>
            </a:r>
            <a:r>
              <a:rPr lang="en-GB" sz="2200" i="1" dirty="0">
                <a:latin typeface="Carlito" panose="020F0502020204030204"/>
              </a:rPr>
              <a:t>, 14:25 - 17:25</a:t>
            </a:r>
            <a:r>
              <a:rPr lang="cs-CZ" sz="2200" i="1" dirty="0">
                <a:latin typeface="Carlito" panose="020F0502020204030204"/>
              </a:rPr>
              <a:t> </a:t>
            </a:r>
            <a:r>
              <a:rPr lang="en-GB" sz="2200" i="1" dirty="0">
                <a:latin typeface="Carlito" panose="020F0502020204030204"/>
              </a:rPr>
              <a:t>in R</a:t>
            </a:r>
            <a:r>
              <a:rPr lang="cs-CZ" sz="2200" i="1" dirty="0">
                <a:latin typeface="Carlito" panose="020F0502020204030204"/>
              </a:rPr>
              <a:t>122</a:t>
            </a:r>
            <a:r>
              <a:rPr lang="en-GB" sz="2200" i="1" dirty="0">
                <a:latin typeface="Carlito" panose="020F0502020204030204"/>
              </a:rPr>
              <a:t> of M. </a:t>
            </a:r>
            <a:r>
              <a:rPr lang="en-GB" sz="2200" i="1" dirty="0" err="1">
                <a:latin typeface="Carlito" panose="020F0502020204030204"/>
              </a:rPr>
              <a:t>Rettigové</a:t>
            </a:r>
            <a:r>
              <a:rPr lang="en-GB" sz="2200" i="1" dirty="0">
                <a:latin typeface="Carlito" panose="020F0502020204030204"/>
              </a:rPr>
              <a:t> building</a:t>
            </a:r>
            <a:r>
              <a:rPr lang="cs-CZ" sz="2200" i="1" dirty="0">
                <a:latin typeface="Carlito" panose="020F0502020204030204"/>
              </a:rPr>
              <a:t>, </a:t>
            </a:r>
            <a:r>
              <a:rPr lang="cs-CZ" sz="2200" i="1" dirty="0" err="1">
                <a:latin typeface="Carlito" panose="020F0502020204030204"/>
              </a:rPr>
              <a:t>every</a:t>
            </a:r>
            <a:r>
              <a:rPr lang="cs-CZ" sz="2200" i="1" dirty="0">
                <a:latin typeface="Carlito" panose="020F0502020204030204"/>
              </a:rPr>
              <a:t> </a:t>
            </a:r>
            <a:r>
              <a:rPr lang="cs-CZ" sz="2200" i="1" dirty="0" err="1">
                <a:latin typeface="Carlito" panose="020F0502020204030204"/>
              </a:rPr>
              <a:t>even</a:t>
            </a:r>
            <a:r>
              <a:rPr lang="cs-CZ" sz="2200" i="1" dirty="0">
                <a:latin typeface="Carlito" panose="020F0502020204030204"/>
              </a:rPr>
              <a:t> </a:t>
            </a:r>
            <a:r>
              <a:rPr lang="cs-CZ" sz="2200" i="1" dirty="0" err="1">
                <a:latin typeface="Carlito" panose="020F0502020204030204"/>
              </a:rPr>
              <a:t>week</a:t>
            </a:r>
            <a:r>
              <a:rPr lang="en-GB" sz="2200" i="1" dirty="0">
                <a:latin typeface="Carlito" panose="020F0502020204030204"/>
              </a:rPr>
              <a:t>.</a:t>
            </a:r>
          </a:p>
        </p:txBody>
      </p:sp>
    </p:spTree>
    <p:extLst>
      <p:ext uri="{BB962C8B-B14F-4D97-AF65-F5344CB8AC3E}">
        <p14:creationId xmlns:p14="http://schemas.microsoft.com/office/powerpoint/2010/main" val="158775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6DC51096-1F4D-44DE-A7B8-B86940789A77}"/>
              </a:ext>
            </a:extLst>
          </p:cNvPr>
          <p:cNvSpPr txBox="1">
            <a:spLocks/>
          </p:cNvSpPr>
          <p:nvPr/>
        </p:nvSpPr>
        <p:spPr>
          <a:xfrm>
            <a:off x="395535" y="363565"/>
            <a:ext cx="5259611" cy="5156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rlito" panose="020F0502020204030204"/>
                <a:cs typeface="Carlito" panose="020F0502020204030204" pitchFamily="34" charset="0"/>
              </a:rPr>
              <a:t>Young Children’s Worlds</a:t>
            </a:r>
          </a:p>
        </p:txBody>
      </p:sp>
      <p:sp>
        <p:nvSpPr>
          <p:cNvPr id="9" name="TextBox 8">
            <a:extLst>
              <a:ext uri="{FF2B5EF4-FFF2-40B4-BE49-F238E27FC236}">
                <a16:creationId xmlns:a16="http://schemas.microsoft.com/office/drawing/2014/main" id="{AC1B5457-14E0-4016-A27D-930BADAEB9C6}"/>
              </a:ext>
            </a:extLst>
          </p:cNvPr>
          <p:cNvSpPr txBox="1"/>
          <p:nvPr/>
        </p:nvSpPr>
        <p:spPr>
          <a:xfrm>
            <a:off x="438819" y="956008"/>
            <a:ext cx="7525454" cy="1754326"/>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Aim:</a:t>
            </a:r>
          </a:p>
          <a:p>
            <a:pPr marL="0" marR="0" lvl="0" indent="0" defTabSz="914400" rtl="0" eaLnBrk="1" fontAlgn="auto" latinLnBrk="0" hangingPunct="1">
              <a:spcBef>
                <a:spcPts val="0"/>
              </a:spcBef>
              <a:spcAft>
                <a:spcPts val="0"/>
              </a:spcAft>
              <a:buClrTx/>
              <a:buSzTx/>
              <a:buFontTx/>
              <a:buNone/>
              <a:tabLst/>
              <a:defRPr/>
            </a:pPr>
            <a:endParaRPr kumimoji="0" lang="en-GB" sz="600" b="1"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en-GB" sz="2000" b="0" i="0" u="none" strike="noStrike" dirty="0">
                <a:solidFill>
                  <a:srgbClr val="1D2125"/>
                </a:solidFill>
                <a:effectLst/>
                <a:latin typeface="Carlito" panose="020F0502020204030204" pitchFamily="34" charset="0"/>
                <a:cs typeface="Carlito" panose="020F0502020204030204" pitchFamily="34" charset="0"/>
              </a:rPr>
              <a:t>The focus of this course is for students to consider how observing young children playing and learning is necessary to support effective learning opportunities as well as children's holistic development.</a:t>
            </a:r>
            <a:endParaRPr kumimoji="0" lang="en-GB" sz="2000" b="0"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endParaRPr>
          </a:p>
        </p:txBody>
      </p:sp>
      <p:sp>
        <p:nvSpPr>
          <p:cNvPr id="2" name="TextBox 1">
            <a:extLst>
              <a:ext uri="{FF2B5EF4-FFF2-40B4-BE49-F238E27FC236}">
                <a16:creationId xmlns:a16="http://schemas.microsoft.com/office/drawing/2014/main" id="{CCFED976-6F93-FD16-E774-1A5EB2AEAA4E}"/>
              </a:ext>
            </a:extLst>
          </p:cNvPr>
          <p:cNvSpPr txBox="1"/>
          <p:nvPr/>
        </p:nvSpPr>
        <p:spPr>
          <a:xfrm>
            <a:off x="438819" y="2710334"/>
            <a:ext cx="11314361" cy="2062103"/>
          </a:xfrm>
          <a:prstGeom prst="rect">
            <a:avLst/>
          </a:prstGeom>
          <a:noFill/>
        </p:spPr>
        <p:txBody>
          <a:bodyPr wrap="square">
            <a:spAutoFit/>
          </a:bodyPr>
          <a:lstStyle/>
          <a:p>
            <a:r>
              <a:rPr lang="en-GB" sz="2200" b="1" dirty="0">
                <a:latin typeface="Carlito" panose="020F0502020204030204"/>
                <a:cs typeface="Carlito" panose="020F0502020204030204" pitchFamily="34" charset="0"/>
              </a:rPr>
              <a:t>Students will: </a:t>
            </a:r>
          </a:p>
          <a:p>
            <a:r>
              <a:rPr lang="en-GB" sz="600" dirty="0">
                <a:latin typeface="Carlito" panose="020F0502020204030204" pitchFamily="34" charset="0"/>
                <a:cs typeface="Carlito" panose="020F0502020204030204" pitchFamily="34" charset="0"/>
              </a:rPr>
              <a:t> </a:t>
            </a:r>
          </a:p>
          <a:p>
            <a:pPr marL="342900" indent="-342900">
              <a:buFont typeface="Arial" panose="020B0604020202020204" pitchFamily="34" charset="0"/>
              <a:buChar char="•"/>
            </a:pPr>
            <a:r>
              <a:rPr lang="en-GB" sz="2000" dirty="0">
                <a:latin typeface="Carlito" panose="020F0502020204030204" pitchFamily="34" charset="0"/>
                <a:cs typeface="Carlito" panose="020F0502020204030204" pitchFamily="34" charset="0"/>
              </a:rPr>
              <a:t>Learn how to </a:t>
            </a:r>
            <a:r>
              <a:rPr lang="en-GB" sz="2000" b="1" dirty="0">
                <a:latin typeface="Carlito" panose="020F0502020204030204" pitchFamily="34" charset="0"/>
                <a:cs typeface="Carlito" panose="020F0502020204030204" pitchFamily="34" charset="0"/>
              </a:rPr>
              <a:t>observe,</a:t>
            </a:r>
            <a:r>
              <a:rPr lang="en-GB" sz="2000" dirty="0">
                <a:latin typeface="Carlito" panose="020F0502020204030204" pitchFamily="34" charset="0"/>
                <a:cs typeface="Carlito" panose="020F0502020204030204" pitchFamily="34" charset="0"/>
              </a:rPr>
              <a:t> </a:t>
            </a:r>
            <a:r>
              <a:rPr lang="en-GB" sz="2000" b="1" dirty="0">
                <a:latin typeface="Carlito" panose="020F0502020204030204" pitchFamily="34" charset="0"/>
                <a:cs typeface="Carlito" panose="020F0502020204030204" pitchFamily="34" charset="0"/>
              </a:rPr>
              <a:t>assess and record</a:t>
            </a:r>
            <a:r>
              <a:rPr lang="en-GB" sz="2000" dirty="0">
                <a:latin typeface="Carlito" panose="020F0502020204030204" pitchFamily="34" charset="0"/>
                <a:cs typeface="Carlito" panose="020F0502020204030204" pitchFamily="34" charset="0"/>
              </a:rPr>
              <a:t> young children’s learning.</a:t>
            </a:r>
          </a:p>
          <a:p>
            <a:pPr marL="342900" indent="-342900">
              <a:buFont typeface="Arial" panose="020B0604020202020204" pitchFamily="34" charset="0"/>
              <a:buChar char="•"/>
            </a:pPr>
            <a:r>
              <a:rPr lang="en-GB" sz="2000" dirty="0">
                <a:solidFill>
                  <a:srgbClr val="1D2125"/>
                </a:solidFill>
                <a:latin typeface="Carlito" panose="020F0502020204030204" pitchFamily="34" charset="0"/>
                <a:cs typeface="Carlito" panose="020F0502020204030204" pitchFamily="34" charset="0"/>
              </a:rPr>
              <a:t>R</a:t>
            </a:r>
            <a:r>
              <a:rPr lang="en-GB" sz="2000" b="0" i="0" u="none" strike="noStrike" dirty="0">
                <a:solidFill>
                  <a:srgbClr val="1D2125"/>
                </a:solidFill>
                <a:effectLst/>
                <a:latin typeface="Carlito" panose="020F0502020204030204" pitchFamily="34" charset="0"/>
                <a:cs typeface="Carlito" panose="020F0502020204030204" pitchFamily="34" charset="0"/>
              </a:rPr>
              <a:t>eflect upon their </a:t>
            </a:r>
            <a:r>
              <a:rPr lang="en-GB" sz="2000" b="1" i="0" u="none" strike="noStrike" dirty="0">
                <a:solidFill>
                  <a:srgbClr val="1D2125"/>
                </a:solidFill>
                <a:effectLst/>
                <a:latin typeface="Carlito" panose="020F0502020204030204" pitchFamily="34" charset="0"/>
                <a:cs typeface="Carlito" panose="020F0502020204030204" pitchFamily="34" charset="0"/>
              </a:rPr>
              <a:t>own professional practice </a:t>
            </a:r>
            <a:r>
              <a:rPr lang="en-GB" sz="2000" b="0" i="0" u="none" strike="noStrike" dirty="0">
                <a:solidFill>
                  <a:srgbClr val="1D2125"/>
                </a:solidFill>
                <a:effectLst/>
                <a:latin typeface="Carlito" panose="020F0502020204030204" pitchFamily="34" charset="0"/>
                <a:cs typeface="Carlito" panose="020F0502020204030204" pitchFamily="34" charset="0"/>
              </a:rPr>
              <a:t>with children.</a:t>
            </a:r>
          </a:p>
          <a:p>
            <a:pPr marL="342900" indent="-342900">
              <a:buFont typeface="Arial" panose="020B0604020202020204" pitchFamily="34" charset="0"/>
              <a:buChar char="•"/>
            </a:pPr>
            <a:r>
              <a:rPr lang="en-GB" sz="2000" dirty="0">
                <a:solidFill>
                  <a:srgbClr val="1D2125"/>
                </a:solidFill>
                <a:latin typeface="Carlito" panose="020F0502020204030204" pitchFamily="34" charset="0"/>
                <a:cs typeface="Carlito" panose="020F0502020204030204" pitchFamily="34" charset="0"/>
              </a:rPr>
              <a:t>R</a:t>
            </a:r>
            <a:r>
              <a:rPr lang="en-GB" sz="2000" b="0" i="0" u="none" strike="noStrike" dirty="0">
                <a:solidFill>
                  <a:srgbClr val="1D2125"/>
                </a:solidFill>
                <a:effectLst/>
                <a:latin typeface="Carlito" panose="020F0502020204030204" pitchFamily="34" charset="0"/>
                <a:cs typeface="Carlito" panose="020F0502020204030204" pitchFamily="34" charset="0"/>
              </a:rPr>
              <a:t>ecognise the importance of high-quality early learning as a </a:t>
            </a:r>
            <a:r>
              <a:rPr lang="en-GB" sz="2000" b="1" i="0" u="none" strike="noStrike" dirty="0">
                <a:solidFill>
                  <a:srgbClr val="1D2125"/>
                </a:solidFill>
                <a:effectLst/>
                <a:latin typeface="Carlito" panose="020F0502020204030204" pitchFamily="34" charset="0"/>
                <a:cs typeface="Carlito" panose="020F0502020204030204" pitchFamily="34" charset="0"/>
              </a:rPr>
              <a:t>foundation for future learning</a:t>
            </a:r>
            <a:r>
              <a:rPr lang="en-GB" sz="2000" b="0" i="0" u="none" strike="noStrike" dirty="0">
                <a:solidFill>
                  <a:srgbClr val="1D2125"/>
                </a:solidFill>
                <a:effectLst/>
                <a:latin typeface="Carlito" panose="020F0502020204030204" pitchFamily="34" charset="0"/>
                <a:cs typeface="Carlito" panose="020F0502020204030204" pitchFamily="34" charset="0"/>
              </a:rPr>
              <a:t>.  </a:t>
            </a:r>
            <a:endParaRPr lang="en-GB" sz="2000" dirty="0">
              <a:latin typeface="Carlito" panose="020F0502020204030204" pitchFamily="34" charset="0"/>
              <a:cs typeface="Carlito" panose="020F0502020204030204" pitchFamily="34" charset="0"/>
            </a:endParaRPr>
          </a:p>
          <a:p>
            <a:pPr marL="342900" indent="-342900">
              <a:buFont typeface="Arial" panose="020B0604020202020204" pitchFamily="34" charset="0"/>
              <a:buChar char="•"/>
            </a:pPr>
            <a:r>
              <a:rPr lang="en-GB" sz="2000" dirty="0">
                <a:latin typeface="Carlito" panose="020F0502020204030204" pitchFamily="34" charset="0"/>
                <a:cs typeface="Carlito" panose="020F0502020204030204" pitchFamily="34" charset="0"/>
              </a:rPr>
              <a:t>Learn (a little) about some </a:t>
            </a:r>
            <a:r>
              <a:rPr lang="en-GB" sz="2000" b="1" dirty="0">
                <a:latin typeface="Carlito" panose="020F0502020204030204" pitchFamily="34" charset="0"/>
                <a:cs typeface="Carlito" panose="020F0502020204030204" pitchFamily="34" charset="0"/>
              </a:rPr>
              <a:t>historical pioneers </a:t>
            </a:r>
            <a:r>
              <a:rPr lang="en-GB" sz="2000" dirty="0">
                <a:latin typeface="Carlito" panose="020F0502020204030204" pitchFamily="34" charset="0"/>
                <a:cs typeface="Carlito" panose="020F0502020204030204" pitchFamily="34" charset="0"/>
              </a:rPr>
              <a:t>of early childhood education and </a:t>
            </a:r>
            <a:r>
              <a:rPr lang="en-GB" sz="2000" b="1" dirty="0">
                <a:latin typeface="Carlito" panose="020F0502020204030204" pitchFamily="34" charset="0"/>
                <a:cs typeface="Carlito" panose="020F0502020204030204" pitchFamily="34" charset="0"/>
              </a:rPr>
              <a:t>theories of learning.</a:t>
            </a:r>
            <a:r>
              <a:rPr lang="en-GB" sz="2000" dirty="0">
                <a:latin typeface="Carlito" panose="020F0502020204030204" pitchFamily="34" charset="0"/>
                <a:cs typeface="Carlito" panose="020F0502020204030204" pitchFamily="34" charset="0"/>
              </a:rPr>
              <a:t> </a:t>
            </a:r>
          </a:p>
          <a:p>
            <a:pPr marL="342900" indent="-342900">
              <a:buFont typeface="Arial" panose="020B0604020202020204" pitchFamily="34" charset="0"/>
              <a:buChar char="•"/>
            </a:pPr>
            <a:r>
              <a:rPr lang="en-GB" sz="2000" dirty="0">
                <a:latin typeface="Carlito" panose="020F0502020204030204" pitchFamily="34" charset="0"/>
                <a:cs typeface="Carlito" panose="020F0502020204030204" pitchFamily="34" charset="0"/>
              </a:rPr>
              <a:t>Complete short </a:t>
            </a:r>
            <a:r>
              <a:rPr lang="en-GB" sz="2000" b="1" dirty="0">
                <a:latin typeface="Carlito" panose="020F0502020204030204" pitchFamily="34" charset="0"/>
                <a:cs typeface="Carlito" panose="020F0502020204030204" pitchFamily="34" charset="0"/>
              </a:rPr>
              <a:t>independent study tasks on Moodle </a:t>
            </a:r>
            <a:r>
              <a:rPr lang="en-GB" sz="2000" dirty="0">
                <a:latin typeface="Carlito" panose="020F0502020204030204" pitchFamily="34" charset="0"/>
                <a:cs typeface="Carlito" panose="020F0502020204030204" pitchFamily="34" charset="0"/>
              </a:rPr>
              <a:t>(based on readings, podcasts, videos, etc).</a:t>
            </a:r>
          </a:p>
        </p:txBody>
      </p:sp>
      <p:sp>
        <p:nvSpPr>
          <p:cNvPr id="3" name="TextBox 2">
            <a:extLst>
              <a:ext uri="{FF2B5EF4-FFF2-40B4-BE49-F238E27FC236}">
                <a16:creationId xmlns:a16="http://schemas.microsoft.com/office/drawing/2014/main" id="{94F4F395-77A8-AE3B-663A-36AA094DF992}"/>
              </a:ext>
            </a:extLst>
          </p:cNvPr>
          <p:cNvSpPr txBox="1"/>
          <p:nvPr/>
        </p:nvSpPr>
        <p:spPr>
          <a:xfrm>
            <a:off x="438819" y="4772437"/>
            <a:ext cx="11239316" cy="830997"/>
          </a:xfrm>
          <a:prstGeom prst="rect">
            <a:avLst/>
          </a:prstGeom>
          <a:noFill/>
        </p:spPr>
        <p:txBody>
          <a:bodyPr wrap="square">
            <a:spAutoFit/>
          </a:bodyPr>
          <a:lstStyle/>
          <a:p>
            <a:r>
              <a:rPr lang="en-GB" sz="2200" b="1" dirty="0">
                <a:latin typeface="Carlito" panose="020F0502020204030204"/>
                <a:cs typeface="Carlito" panose="020F0502020204030204" pitchFamily="34" charset="0"/>
              </a:rPr>
              <a:t>Assessment:</a:t>
            </a:r>
          </a:p>
          <a:p>
            <a:r>
              <a:rPr lang="en-GB" sz="600" b="1" dirty="0">
                <a:latin typeface="Carlito" panose="020F0502020204030204"/>
                <a:cs typeface="Carlito" panose="020F0502020204030204" pitchFamily="34" charset="0"/>
              </a:rPr>
              <a:t>   </a:t>
            </a:r>
          </a:p>
          <a:p>
            <a:pPr marL="342900" indent="-342900">
              <a:buFont typeface="Arial" panose="020B0604020202020204" pitchFamily="34" charset="0"/>
              <a:buChar char="•"/>
            </a:pPr>
            <a:r>
              <a:rPr lang="en-GB" sz="2000" b="0" i="0" u="none" strike="noStrike" dirty="0">
                <a:solidFill>
                  <a:srgbClr val="1D2125"/>
                </a:solidFill>
                <a:effectLst/>
                <a:latin typeface="Carlito" panose="020F0502020204030204" pitchFamily="34" charset="0"/>
                <a:cs typeface="Carlito" panose="020F0502020204030204" pitchFamily="34" charset="0"/>
              </a:rPr>
              <a:t>An assessed task will be agreed with the students during the course.</a:t>
            </a:r>
          </a:p>
        </p:txBody>
      </p:sp>
      <p:sp>
        <p:nvSpPr>
          <p:cNvPr id="5" name="Rectangle 4"/>
          <p:cNvSpPr/>
          <p:nvPr/>
        </p:nvSpPr>
        <p:spPr>
          <a:xfrm>
            <a:off x="395535" y="5733962"/>
            <a:ext cx="11467916" cy="707886"/>
          </a:xfrm>
          <a:prstGeom prst="rect">
            <a:avLst/>
          </a:prstGeom>
        </p:spPr>
        <p:txBody>
          <a:bodyPr wrap="square">
            <a:spAutoFit/>
          </a:bodyPr>
          <a:lstStyle/>
          <a:p>
            <a:r>
              <a:rPr lang="en-GB" sz="2000" b="1" i="1" dirty="0">
                <a:latin typeface="Carlito" panose="020F0502020204030204" pitchFamily="34" charset="0"/>
                <a:cs typeface="Carlito" panose="020F0502020204030204" pitchFamily="34" charset="0"/>
              </a:rPr>
              <a:t>When? 	</a:t>
            </a:r>
            <a:r>
              <a:rPr lang="en-GB" sz="2000" b="0" i="1" u="none" strike="noStrike" dirty="0">
                <a:solidFill>
                  <a:srgbClr val="1D2125"/>
                </a:solidFill>
                <a:effectLst/>
                <a:latin typeface="Carlito" panose="020F0502020204030204" pitchFamily="34" charset="0"/>
                <a:cs typeface="Carlito" panose="020F0502020204030204" pitchFamily="34" charset="0"/>
              </a:rPr>
              <a:t>Monday mornings from 7 October to 16 December (10.45 to 12.15).</a:t>
            </a:r>
          </a:p>
          <a:p>
            <a:r>
              <a:rPr lang="en-GB" sz="2000" b="1" i="1" dirty="0">
                <a:latin typeface="Carlito" panose="020F0502020204030204" pitchFamily="34" charset="0"/>
                <a:cs typeface="Carlito" panose="020F0502020204030204" pitchFamily="34" charset="0"/>
              </a:rPr>
              <a:t>Where? 	</a:t>
            </a:r>
            <a:r>
              <a:rPr lang="en-GB" sz="2000" b="0" i="1" u="none" strike="noStrike" dirty="0">
                <a:solidFill>
                  <a:srgbClr val="1D2125"/>
                </a:solidFill>
                <a:effectLst/>
                <a:latin typeface="-apple-system"/>
              </a:rPr>
              <a:t>Malý sál</a:t>
            </a:r>
            <a:r>
              <a:rPr lang="en-GB" sz="2000" b="0" i="1" u="none" strike="noStrike" dirty="0">
                <a:solidFill>
                  <a:srgbClr val="1D2125"/>
                </a:solidFill>
                <a:effectLst/>
                <a:latin typeface="Carlito" panose="020F0502020204030204" pitchFamily="34" charset="0"/>
                <a:cs typeface="Carlito" panose="020F0502020204030204" pitchFamily="34" charset="0"/>
              </a:rPr>
              <a:t> in the basement of the M. Rettigové 4 building.  </a:t>
            </a:r>
            <a:endParaRPr lang="en-GB" sz="2000" i="1" dirty="0">
              <a:latin typeface="Carlito" panose="020F0502020204030204" pitchFamily="34" charset="0"/>
              <a:cs typeface="Carlito" panose="020F0502020204030204" pitchFamily="34" charset="0"/>
            </a:endParaRPr>
          </a:p>
        </p:txBody>
      </p:sp>
      <p:pic>
        <p:nvPicPr>
          <p:cNvPr id="1026" name="Picture 2">
            <a:extLst>
              <a:ext uri="{FF2B5EF4-FFF2-40B4-BE49-F238E27FC236}">
                <a16:creationId xmlns:a16="http://schemas.microsoft.com/office/drawing/2014/main" id="{A7AAD322-DA00-F266-F5CC-378850EA0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9873" y="441908"/>
            <a:ext cx="3758262" cy="24747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50492"/>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1275</Words>
  <Application>Microsoft Office PowerPoint</Application>
  <PresentationFormat>Širokoúhlá obrazovka</PresentationFormat>
  <Paragraphs>137</Paragraphs>
  <Slides>10</Slides>
  <Notes>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10</vt:i4>
      </vt:variant>
    </vt:vector>
  </HeadingPairs>
  <TitlesOfParts>
    <vt:vector size="18" baseType="lpstr">
      <vt:lpstr>-apple-system</vt:lpstr>
      <vt:lpstr>Arial</vt:lpstr>
      <vt:lpstr>Arial</vt:lpstr>
      <vt:lpstr>Calibri</vt:lpstr>
      <vt:lpstr>Calibri Light</vt:lpstr>
      <vt:lpstr>Carlito</vt:lpstr>
      <vt:lpstr>Times New Roman</vt:lpstr>
      <vt:lpstr>Motív Office</vt:lpstr>
      <vt:lpstr>Erasmus info meeting</vt:lpstr>
      <vt:lpstr>Contact person and information</vt:lpstr>
      <vt:lpstr>Courses for WINTER semester 2024/2025 two courses are compulsory</vt:lpstr>
      <vt:lpstr>Courses for SUMMER semester 2024/2025 two courses are compulsory</vt:lpstr>
      <vt:lpstr>Prezentace aplikace PowerPoint</vt:lpstr>
      <vt:lpstr>Theoretical Modul: Pre-primary Education – current trends and challenges in Europe</vt:lpstr>
      <vt:lpstr>Prezentace aplikace PowerPoint</vt:lpstr>
      <vt:lpstr>Encouraging creative and innovative thinking in schools</vt:lpstr>
      <vt:lpstr>Prezentace aplikace PowerPoint</vt:lpstr>
      <vt:lpstr>Historical thinking in pre-primary and primary education -  methodological approaches and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info meeting</dc:title>
  <dc:creator>Jaroslav Pěnička</dc:creator>
  <cp:lastModifiedBy>Barbora Loudová Stralczynská</cp:lastModifiedBy>
  <cp:revision>147</cp:revision>
  <dcterms:created xsi:type="dcterms:W3CDTF">2020-02-17T14:20:24Z</dcterms:created>
  <dcterms:modified xsi:type="dcterms:W3CDTF">2024-10-01T12:11:54Z</dcterms:modified>
</cp:coreProperties>
</file>